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2" r:id="rId2"/>
    <p:sldId id="256" r:id="rId3"/>
    <p:sldId id="278" r:id="rId4"/>
    <p:sldId id="279" r:id="rId5"/>
    <p:sldId id="257" r:id="rId6"/>
    <p:sldId id="258" r:id="rId7"/>
    <p:sldId id="263" r:id="rId8"/>
    <p:sldId id="264" r:id="rId9"/>
    <p:sldId id="265" r:id="rId10"/>
    <p:sldId id="266" r:id="rId11"/>
    <p:sldId id="268" r:id="rId12"/>
    <p:sldId id="267" r:id="rId13"/>
    <p:sldId id="280" r:id="rId14"/>
    <p:sldId id="275" r:id="rId15"/>
    <p:sldId id="274" r:id="rId16"/>
    <p:sldId id="281" r:id="rId17"/>
    <p:sldId id="272" r:id="rId18"/>
    <p:sldId id="273" r:id="rId19"/>
    <p:sldId id="276" r:id="rId20"/>
    <p:sldId id="277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1988F9-4623-4FA2-A04D-14DF66C25021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F86BFE-ACB9-4B7B-8392-B20DE2B250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647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B5FC-C18B-4E44-85DC-AA6F06AC43BB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CF23D-94CF-4F81-A3E5-986097099F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412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B5FC-C18B-4E44-85DC-AA6F06AC43BB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CF23D-94CF-4F81-A3E5-986097099F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3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B5FC-C18B-4E44-85DC-AA6F06AC43BB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CF23D-94CF-4F81-A3E5-986097099F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529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B5FC-C18B-4E44-85DC-AA6F06AC43BB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CF23D-94CF-4F81-A3E5-986097099F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724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B5FC-C18B-4E44-85DC-AA6F06AC43BB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CF23D-94CF-4F81-A3E5-986097099F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706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B5FC-C18B-4E44-85DC-AA6F06AC43BB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CF23D-94CF-4F81-A3E5-986097099F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492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B5FC-C18B-4E44-85DC-AA6F06AC43BB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CF23D-94CF-4F81-A3E5-986097099F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065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B5FC-C18B-4E44-85DC-AA6F06AC43BB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CF23D-94CF-4F81-A3E5-986097099F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148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B5FC-C18B-4E44-85DC-AA6F06AC43BB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CF23D-94CF-4F81-A3E5-986097099F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133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B5FC-C18B-4E44-85DC-AA6F06AC43BB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CF23D-94CF-4F81-A3E5-986097099F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708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B5FC-C18B-4E44-85DC-AA6F06AC43BB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CF23D-94CF-4F81-A3E5-986097099F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3589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5B5FC-C18B-4E44-85DC-AA6F06AC43BB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CF23D-94CF-4F81-A3E5-986097099F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874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70317" y="629729"/>
            <a:ext cx="9345283" cy="2471019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основной общеобразовательной программы-образовательной программы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дошкольного образования 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детский сад № 39 «Родничок»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702543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 (законных представителей)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901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52783" y="1908189"/>
            <a:ext cx="985711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«Речевое развитие включает 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».</a:t>
            </a:r>
          </a:p>
          <a:p>
            <a:pPr algn="just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Задачи воспитания направлены на приобщение детей к ценностям «Культура», «Красота»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680" algn="ctr"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76966" y="371588"/>
            <a:ext cx="38043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Речевое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развитие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http://rybkovskaya.ru/wp-content/uploads/2013/07/%D0%A2%D0%95%D0%A1%D0%A2-3-560x414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3722" y="127649"/>
            <a:ext cx="2408555" cy="17805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2542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69268" y="1997688"/>
            <a:ext cx="1050697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«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Художественно-эстетическое развитие 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музыкальной, и др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.)».</a:t>
            </a: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Задачи воспитания направлены на приобщение детей к ценностям «Культура», «Красота»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9268" y="276698"/>
            <a:ext cx="82544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Художественно-эстетическое 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развитие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http://senfil.net/uploads/posts/2015-01/1421955555_56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1958" y="215601"/>
            <a:ext cx="2891790" cy="16268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58274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4285" y="1500997"/>
            <a:ext cx="1153351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«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Физическое развитие включает 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саморегуляции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.)».</a:t>
            </a: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Задачи воспитания направлены на приобщение детей к ценностям «Жизнь», «Здоровье»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28392" y="423347"/>
            <a:ext cx="46726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Физическое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развитие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http://image.subscribe.ru/list/digest/children/im_20160419185011_17275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1638" y="30521"/>
            <a:ext cx="2899259" cy="14704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34221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8819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5825" y="171661"/>
            <a:ext cx="113264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ФОРМЫ, СПОСОБЫ, МЕТОДЫ И СРЕДСТВА </a:t>
            </a:r>
          </a:p>
          <a:p>
            <a:pPr algn="ctr"/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ПРОГРАММЫ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191772" y="1094991"/>
            <a:ext cx="2288126" cy="1562901"/>
          </a:xfrm>
          <a:prstGeom prst="roundRect">
            <a:avLst>
              <a:gd name="adj" fmla="val 10000"/>
            </a:avLst>
          </a:prstGeom>
          <a:blipFill rotWithShape="0">
            <a:blip r:embed="rId3"/>
            <a:stretch>
              <a:fillRect/>
            </a:stretch>
          </a:blip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</p:sp>
      <p:grpSp>
        <p:nvGrpSpPr>
          <p:cNvPr id="8" name="Группа 7"/>
          <p:cNvGrpSpPr/>
          <p:nvPr/>
        </p:nvGrpSpPr>
        <p:grpSpPr>
          <a:xfrm>
            <a:off x="465826" y="2665910"/>
            <a:ext cx="3400450" cy="4053196"/>
            <a:chOff x="2852890" y="1840443"/>
            <a:chExt cx="2624789" cy="2990984"/>
          </a:xfrm>
        </p:grpSpPr>
        <p:sp>
          <p:nvSpPr>
            <p:cNvPr id="9" name="Прямоугольник с двумя скругленными соседними углами 8"/>
            <p:cNvSpPr/>
            <p:nvPr/>
          </p:nvSpPr>
          <p:spPr>
            <a:xfrm rot="10800000">
              <a:off x="2852890" y="1917480"/>
              <a:ext cx="2556934" cy="2913947"/>
            </a:xfrm>
            <a:prstGeom prst="round2SameRect">
              <a:avLst>
                <a:gd name="adj1" fmla="val 10500"/>
                <a:gd name="adj2" fmla="val 0"/>
              </a:avLst>
            </a:prstGeom>
            <a:solidFill>
              <a:srgbClr val="4F81BD">
                <a:hueOff val="0"/>
                <a:satOff val="0"/>
                <a:lumOff val="0"/>
                <a:alphaOff val="0"/>
              </a:srgbClr>
            </a:solidFill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10" name="Прямоугольник 9"/>
            <p:cNvSpPr/>
            <p:nvPr/>
          </p:nvSpPr>
          <p:spPr>
            <a:xfrm>
              <a:off x="3078015" y="1840443"/>
              <a:ext cx="2399664" cy="283531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64008" tIns="64008" rIns="64008" bIns="64008" numCol="1" spcCol="1270" anchor="t" anchorCtr="0">
              <a:noAutofit/>
            </a:bodyPr>
            <a:lstStyle/>
            <a:p>
              <a:pPr defTabSz="400050">
                <a:lnSpc>
                  <a:spcPct val="8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ru-RU" sz="900" dirty="0" smtClean="0">
                <a:solidFill>
                  <a:sysClr val="window" lastClr="FFFFFF"/>
                </a:solidFill>
              </a:endParaRPr>
            </a:p>
            <a:p>
              <a:pPr defTabSz="400050">
                <a:lnSpc>
                  <a:spcPct val="8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sz="1600" b="1" dirty="0" smtClean="0">
                  <a:solidFill>
                    <a:sysClr val="window" lastClr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Предметная деятельность и игры с составными и динамическими игрушками</a:t>
              </a:r>
            </a:p>
            <a:p>
              <a:pPr defTabSz="400050">
                <a:lnSpc>
                  <a:spcPct val="8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sz="1600" b="1" dirty="0" smtClean="0">
                  <a:solidFill>
                    <a:sysClr val="window" lastClr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Экспериментирование</a:t>
              </a:r>
              <a:br>
                <a:rPr lang="ru-RU" sz="1600" b="1" dirty="0" smtClean="0">
                  <a:solidFill>
                    <a:sysClr val="window" lastClr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1600" b="1" dirty="0" smtClean="0">
                  <a:solidFill>
                    <a:sysClr val="window" lastClr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 материалами и веществами (песок, вода, тесто и пр.)</a:t>
              </a:r>
            </a:p>
            <a:p>
              <a:pPr defTabSz="400050">
                <a:lnSpc>
                  <a:spcPct val="8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sz="1600" b="1" dirty="0" smtClean="0">
                  <a:solidFill>
                    <a:sysClr val="window" lastClr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Ситуативно-деловое общение со взрослым и эмоционально-практическое со сверстниками</a:t>
              </a:r>
            </a:p>
            <a:p>
              <a:pPr defTabSz="400050">
                <a:lnSpc>
                  <a:spcPct val="8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sz="1600" b="1" dirty="0" smtClean="0">
                  <a:solidFill>
                    <a:sysClr val="window" lastClr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Самообслуживание  и элементарные трудовые действия</a:t>
              </a:r>
            </a:p>
            <a:p>
              <a:pPr defTabSz="400050">
                <a:lnSpc>
                  <a:spcPct val="8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sz="1600" b="1" dirty="0" smtClean="0">
                  <a:solidFill>
                    <a:sysClr val="window" lastClr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Двигательная деятельность</a:t>
              </a:r>
            </a:p>
            <a:p>
              <a:pPr defTabSz="400050">
                <a:lnSpc>
                  <a:spcPct val="8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sz="1600" b="1" dirty="0" smtClean="0">
                  <a:solidFill>
                    <a:sysClr val="window" lastClr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Речевая и конструирование</a:t>
              </a:r>
            </a:p>
            <a:p>
              <a:pPr defTabSz="400050">
                <a:lnSpc>
                  <a:spcPct val="8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sz="1600" b="1" dirty="0" smtClean="0">
                  <a:solidFill>
                    <a:sysClr val="window" lastClr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Музыкальная деятельность</a:t>
              </a:r>
              <a:endParaRPr lang="ru-RU" sz="1600" b="1" dirty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Скругленный прямоугольник 10"/>
          <p:cNvSpPr/>
          <p:nvPr/>
        </p:nvSpPr>
        <p:spPr>
          <a:xfrm>
            <a:off x="5615796" y="1094991"/>
            <a:ext cx="2438399" cy="1561674"/>
          </a:xfrm>
          <a:prstGeom prst="roundRect">
            <a:avLst>
              <a:gd name="adj" fmla="val 10000"/>
            </a:avLst>
          </a:prstGeom>
          <a:blipFill rotWithShape="0">
            <a:blip r:embed="rId4"/>
            <a:stretch>
              <a:fillRect/>
            </a:stretch>
          </a:blip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</p:sp>
      <p:sp>
        <p:nvSpPr>
          <p:cNvPr id="12" name="TextBox 8"/>
          <p:cNvSpPr>
            <a:spLocks noChangeArrowheads="1"/>
          </p:cNvSpPr>
          <p:nvPr/>
        </p:nvSpPr>
        <p:spPr bwMode="auto">
          <a:xfrm>
            <a:off x="8388498" y="1103009"/>
            <a:ext cx="2532543" cy="647700"/>
          </a:xfrm>
          <a:prstGeom prst="roundRect">
            <a:avLst>
              <a:gd name="adj" fmla="val 16667"/>
            </a:avLst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dirty="0" smtClean="0">
                <a:solidFill>
                  <a:prstClr val="white"/>
                </a:solidFill>
              </a:rPr>
              <a:t>Дошкольный возраст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dirty="0" smtClean="0">
                <a:solidFill>
                  <a:prstClr val="white"/>
                </a:solidFill>
              </a:rPr>
              <a:t>3-8 лет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7553865" y="2770306"/>
            <a:ext cx="3899138" cy="3948800"/>
            <a:chOff x="4551440" y="2585997"/>
            <a:chExt cx="3899138" cy="2845501"/>
          </a:xfrm>
        </p:grpSpPr>
        <p:sp>
          <p:nvSpPr>
            <p:cNvPr id="14" name="Прямоугольник с двумя скругленными соседними углами 13"/>
            <p:cNvSpPr/>
            <p:nvPr/>
          </p:nvSpPr>
          <p:spPr>
            <a:xfrm rot="10800000">
              <a:off x="4551440" y="2585997"/>
              <a:ext cx="3899138" cy="2845501"/>
            </a:xfrm>
            <a:prstGeom prst="round2SameRect">
              <a:avLst>
                <a:gd name="adj1" fmla="val 10500"/>
                <a:gd name="adj2" fmla="val 0"/>
              </a:avLst>
            </a:prstGeom>
            <a:solidFill>
              <a:srgbClr val="4F81BD">
                <a:hueOff val="0"/>
                <a:satOff val="0"/>
                <a:lumOff val="0"/>
                <a:alphaOff val="0"/>
              </a:srgbClr>
            </a:solidFill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15" name="Прямоугольник 14"/>
            <p:cNvSpPr/>
            <p:nvPr/>
          </p:nvSpPr>
          <p:spPr>
            <a:xfrm rot="21600000">
              <a:off x="4638949" y="2585997"/>
              <a:ext cx="3724120" cy="275799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85344" tIns="85344" rIns="85344" bIns="85344" numCol="1" spcCol="1270" anchor="t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b="1" dirty="0" smtClean="0">
                  <a:solidFill>
                    <a:sysClr val="window" lastClr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Игровая</a:t>
              </a:r>
            </a:p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b="1" dirty="0" smtClean="0">
                  <a:solidFill>
                    <a:sysClr val="window" lastClr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Общение со взрослым</a:t>
              </a:r>
            </a:p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b="1" dirty="0" smtClean="0">
                  <a:solidFill>
                    <a:sysClr val="window" lastClr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Познавательно-исследовательская и экспериментирование</a:t>
              </a:r>
            </a:p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b="1" dirty="0" smtClean="0">
                  <a:solidFill>
                    <a:sysClr val="window" lastClr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Речевая</a:t>
              </a:r>
            </a:p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b="1" dirty="0" smtClean="0">
                  <a:solidFill>
                    <a:sysClr val="window" lastClr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Элементарная бытовая деятельность</a:t>
              </a:r>
            </a:p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b="1" dirty="0" smtClean="0">
                  <a:solidFill>
                    <a:sysClr val="window" lastClr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Изобразительная и конструирование</a:t>
              </a:r>
            </a:p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b="1" dirty="0" smtClean="0">
                  <a:solidFill>
                    <a:sysClr val="window" lastClr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Музыкальная</a:t>
              </a:r>
            </a:p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b="1" dirty="0" smtClean="0">
                  <a:solidFill>
                    <a:sysClr val="window" lastClr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Двигательная</a:t>
              </a:r>
            </a:p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ru-RU" sz="1400" b="1" dirty="0" smtClean="0">
                <a:solidFill>
                  <a:sysClr val="window" lastClr="FFFFFF"/>
                </a:solidFill>
              </a:endParaRP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63" y="1186853"/>
            <a:ext cx="2500312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36373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80416" y="91726"/>
            <a:ext cx="872585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Взаимодействие педагогического коллектива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с семьями воспитанников</a:t>
            </a:r>
          </a:p>
        </p:txBody>
      </p:sp>
      <p:sp>
        <p:nvSpPr>
          <p:cNvPr id="6" name="Стрелка вниз 5"/>
          <p:cNvSpPr/>
          <p:nvPr/>
        </p:nvSpPr>
        <p:spPr>
          <a:xfrm rot="1908720">
            <a:off x="2747658" y="99196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5611368" y="1121135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 rot="19519622">
            <a:off x="8525274" y="95803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150428" y="1947614"/>
            <a:ext cx="2995789" cy="1161455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участие родителей в создании развивающей предметно-пространственной среды</a:t>
            </a:r>
            <a:endParaRPr lang="ru-RU" dirty="0"/>
          </a:p>
        </p:txBody>
      </p:sp>
      <p:sp>
        <p:nvSpPr>
          <p:cNvPr id="10" name="Прямоугольник с двумя усеченными противолежащими углами 9"/>
          <p:cNvSpPr/>
          <p:nvPr/>
        </p:nvSpPr>
        <p:spPr>
          <a:xfrm>
            <a:off x="4286551" y="2143168"/>
            <a:ext cx="3313580" cy="1261264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включение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деятельность как равноправных субъектов</a:t>
            </a:r>
            <a:endParaRPr lang="ru-RU" dirty="0"/>
          </a:p>
        </p:txBody>
      </p:sp>
      <p:sp>
        <p:nvSpPr>
          <p:cNvPr id="11" name="Прямоугольник с двумя усеченными противолежащими углами 10"/>
          <p:cNvSpPr/>
          <p:nvPr/>
        </p:nvSpPr>
        <p:spPr>
          <a:xfrm>
            <a:off x="8892273" y="1933685"/>
            <a:ext cx="2542157" cy="91440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повышение педагогической культуры родителей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895061" y="4083293"/>
            <a:ext cx="5917245" cy="27757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бщие и групповые родительские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собрания; </a:t>
            </a: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Квест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-игры;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День открытых дверей;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Семейный клуб; 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одительские конференции;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ндивидуальные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тематические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консультации;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тренинги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мастер-классы,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практикумы;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аглядная информация на стендах, 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Конкурсы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т.д. </a:t>
            </a:r>
          </a:p>
        </p:txBody>
      </p:sp>
      <p:sp>
        <p:nvSpPr>
          <p:cNvPr id="13" name="Выгнутая влево стрелка 12"/>
          <p:cNvSpPr/>
          <p:nvPr/>
        </p:nvSpPr>
        <p:spPr>
          <a:xfrm>
            <a:off x="1282562" y="3206844"/>
            <a:ext cx="731520" cy="121615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право стрелка 13"/>
          <p:cNvSpPr/>
          <p:nvPr/>
        </p:nvSpPr>
        <p:spPr>
          <a:xfrm>
            <a:off x="8892273" y="3036320"/>
            <a:ext cx="731520" cy="121615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01096" y="3570833"/>
            <a:ext cx="46560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Формы взаимодействия</a:t>
            </a:r>
          </a:p>
        </p:txBody>
      </p:sp>
    </p:spTree>
    <p:extLst>
      <p:ext uri="{BB962C8B-B14F-4D97-AF65-F5344CB8AC3E}">
        <p14:creationId xmlns:p14="http://schemas.microsoft.com/office/powerpoint/2010/main" val="3380214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98442" y="255628"/>
            <a:ext cx="91070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Коррекционное направление в Программе</a:t>
            </a:r>
          </a:p>
        </p:txBody>
      </p:sp>
      <p:sp>
        <p:nvSpPr>
          <p:cNvPr id="6" name="Стрелка вниз 5"/>
          <p:cNvSpPr/>
          <p:nvPr/>
        </p:nvSpPr>
        <p:spPr>
          <a:xfrm rot="1111224">
            <a:off x="3687696" y="87595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 rot="20171167">
            <a:off x="7408795" y="94904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070960" y="1983638"/>
            <a:ext cx="3191775" cy="15100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Обеспечение коррекций нарушений развития различных категорий детей с ограниченными возможностями здоровья, оказание им квалифицированной помощи в освоении Программы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192638" y="1991582"/>
            <a:ext cx="3755368" cy="15182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tabLst>
                <a:tab pos="114300" algn="l"/>
              </a:tabLst>
            </a:pP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Освоение детьми с ограниченными возможностями здоровья Программы, их разностороннее развитие с учетом возрастных и индивидуальных особенностей и особых образовательных потребностей, социальной адаптации.</a:t>
            </a:r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Выгнутая влево стрелка 9"/>
          <p:cNvSpPr/>
          <p:nvPr/>
        </p:nvSpPr>
        <p:spPr>
          <a:xfrm>
            <a:off x="389235" y="3122762"/>
            <a:ext cx="1626176" cy="211347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право стрелка 10"/>
          <p:cNvSpPr/>
          <p:nvPr/>
        </p:nvSpPr>
        <p:spPr>
          <a:xfrm>
            <a:off x="9980630" y="3122762"/>
            <a:ext cx="2178745" cy="1966824"/>
          </a:xfrm>
          <a:prstGeom prst="curvedLeftArrow">
            <a:avLst>
              <a:gd name="adj1" fmla="val 25000"/>
              <a:gd name="adj2" fmla="val 50000"/>
              <a:gd name="adj3" fmla="val 298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31165" y="4013360"/>
            <a:ext cx="9451883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Сопровождение специалистов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Психолого-педагогический консилиум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Группы комбинированной направленности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Адаптированные образовательные программы по нозологиям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Консультирование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Раннее выявление детей «группы риска» </a:t>
            </a:r>
          </a:p>
        </p:txBody>
      </p:sp>
    </p:spTree>
    <p:extLst>
      <p:ext uri="{BB962C8B-B14F-4D97-AF65-F5344CB8AC3E}">
        <p14:creationId xmlns:p14="http://schemas.microsoft.com/office/powerpoint/2010/main" val="11673539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72088" y="255628"/>
            <a:ext cx="51597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Программа воспитания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00399" y="1032929"/>
            <a:ext cx="9903124" cy="17005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tabLst>
                <a:tab pos="114300" algn="l"/>
              </a:tabLst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Личностное развитие каждого ребенка с учетом его индивидуальности и создание условий для позитивной социализации детей на основе традиционных ценностей российского общества</a:t>
            </a:r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45740" y="3062377"/>
            <a:ext cx="57035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НАПРАВЛЕНИЯ ВОСПИТАНИЯ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8791" y="3585597"/>
            <a:ext cx="3278039" cy="7073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патриотическое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68" y="3646892"/>
            <a:ext cx="3768245" cy="713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651" y="4666891"/>
            <a:ext cx="3735801" cy="733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8022" y="3646892"/>
            <a:ext cx="4290580" cy="666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961" y="4666891"/>
            <a:ext cx="3631986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858022" y="3646892"/>
            <a:ext cx="4187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Духовно-нравственное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060205" y="3646891"/>
            <a:ext cx="22034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социальное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27577" y="4806734"/>
            <a:ext cx="29019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познавательное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90249" y="4556459"/>
            <a:ext cx="32519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Физическое,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оздоровительное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6891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14409" y="5462"/>
            <a:ext cx="953709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Планируемые результаты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в раннем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возрасте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(к трем годам)</a:t>
            </a:r>
            <a:endParaRPr lang="ru-RU" sz="3600" b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9394" y="1124902"/>
            <a:ext cx="11654287" cy="602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ребенка развита крупная моторика, начинает осваивать бег, понимает указания взрослого, повторяет движения по зрительному и звуковому ориентирам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демонстрирует элементарные культурно-гигиенические навыки, владеет простейшими навыками самообслуживания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стремится к общению со взрослыми, реагирует на их настроение, ребенок проявляет интерес к сверстникам, играет рядом;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Ребенок понимает и выполняет простые поручения взрослого, стремится проявлять самостоятельность в бытовом и игровом поведении;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Ребенок владеем активной речью, использует в общении разные части речи, простые предложения из 4-х слов и более, может обращаться с вопросами и просьбами;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Ребенок различает и называет основные цвета, формы предметов, ориентируется в основных пространственных и временных отношениях, ребенок осуществляет поисковые и </a:t>
            </a:r>
            <a:r>
              <a:rPr lang="ru-RU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обследовательные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действия;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Ребенок имеет представления об объектах живой и неживой природы ближайшего окружения и их особенностях, проявляет положительный интерес к взаимодействию с природой;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Ребенок осваивает основы изобразительной деятельности (лепка, рисование) и конструирования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Ребенок в играх отображает действия окружающих («готовит обед», «ухаживает за больным»)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1963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28978" y="97366"/>
            <a:ext cx="12249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Планируемые результаты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на этапе завершения дошкольного образования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8964" y="551005"/>
            <a:ext cx="11714274" cy="6942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владеет навыками личной гигиены, может заботливо относиться к своему здоровью и здоровью окружающих; ребенок имеет начальные представления о правилах безопасного поведения в двигательной деятельности; ребенок проявляет нравственно-волевые качества, самоконтроль;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обладает начальными знаниями о природном и социальном мире, в котором он живет, элементарными представлениями в области </a:t>
            </a:r>
            <a:r>
              <a:rPr lang="ru-RU" sz="1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инжененерии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истории, искусства и спорта, составе семьи, семейных традициях; об обществе, его национально-культурных ценностях;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способен к осуществлению социальной навигации как ориентации в социуме и соблюдению правил безопасности в реальном и цифровом взаимодействии;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владеет речью как средством коммуникации, ведет диалог со взрослыми и сверстниками, использует формулы речевого этикета,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ребенка складываются предпосылки грамотности;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способен применять в жизненных и игровых ситуациях знания о количестве, форме, величине предметов; пространстве и времени, умение считать и измерять;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имеет представление о жизни людей России, имеет некоторые представления о важных исторических событиях Отечества;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ебенок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ребенок способен к принятию собственных решений, опираясь на свои знания и умения в различных видах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деятельности;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Ребенок знает и осмысленно воспринимает литературные произведения различных жанров, проявляет интерес к книгам познавательного характера, оценивает поступки литературных героев;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Ребенок выражает интерес к культурным традициям народа в процессе знакомства с различными видами и жанрами искусства.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0627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1546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02084" y="418245"/>
            <a:ext cx="49315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вами работают</a:t>
            </a:r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69783" y="1563066"/>
            <a:ext cx="816921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заведующего по ОМР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заведующего по АХР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воспитатель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Музыкальные руководители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Инструктор по физической культуре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Учителя-логопеды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Педагоги-психологи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Учителя-дефектологи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Младшие воспитатели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Младший обслуживающий персонал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http://d063.sochi-schools.ru/wp-content/uploads/2016/06/cropped-DOU04-043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45" y="197582"/>
            <a:ext cx="6003394" cy="13758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5180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88190" y="94890"/>
            <a:ext cx="11542142" cy="6287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sz="1200" b="0" i="0" u="none" strike="noStrike" baseline="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ОСНОВНАЯ </a:t>
            </a:r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ОБЩЕ</a:t>
            </a:r>
            <a:r>
              <a:rPr lang="ru-RU" sz="1200" b="0" i="0" u="none" strike="noStrike" baseline="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ОБРАЗОВАТЕЛЬНАЯ ПРОГРАММА-ОБРАЗОВАТЕЛЬНАЯ</a:t>
            </a:r>
            <a:r>
              <a:rPr lang="ru-RU" sz="1200" b="0" i="0" u="none" strike="noStrike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ПРОГРАММА </a:t>
            </a:r>
            <a:r>
              <a:rPr lang="ru-RU" sz="1200" b="0" i="0" u="none" strike="noStrike" baseline="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ДОШКОЛЬНОГО ОБРАЗОВАНИЯ В МАДОУ ДЕТСКИЙ САД № 39 «РОДНИЧОК» (ДАЛЕЕ ООП ДО МАДОУ ДЕТСКИЙ САД № 39 «РОДНИЧОК»)-ЭТО НОРМАТИВНЫЙ ДОКУМЕНТ, КОТОРЫЙ РАЗРАБОТАН И УТВЕРЖДЕН В СООТВЕТСТВИИ СО СЛЕДУЮЩИМИ НОРМАТИВНЫМИ ДОКУМЕНТАМИ:</a:t>
            </a:r>
          </a:p>
          <a:p>
            <a:pPr algn="ctr"/>
            <a:endParaRPr lang="ru-RU" sz="1200" b="0" i="0" u="none" strike="noStrike" baseline="0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342900" marR="135890" lvl="0" indent="-342900" algn="just">
              <a:lnSpc>
                <a:spcPct val="115000"/>
              </a:lnSpc>
              <a:spcAft>
                <a:spcPts val="0"/>
              </a:spcAft>
              <a:buFont typeface="Times New Roman"/>
              <a:buChar char="‒"/>
              <a:tabLst>
                <a:tab pos="630555" algn="l"/>
              </a:tabLst>
            </a:pPr>
            <a:r>
              <a:rPr lang="ru-RU" sz="1200" dirty="0">
                <a:solidFill>
                  <a:srgbClr val="000009"/>
                </a:solidFill>
                <a:latin typeface="Times New Roman"/>
                <a:ea typeface="Times New Roman"/>
              </a:rPr>
              <a:t>Указ Президента Российской Федерации от 7 мая 2018 г. № 204 «О национальных целях и стратегических задачах развития Российской Федерации на период до 2024 года»;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marR="135890" lvl="0" indent="-342900" algn="just">
              <a:lnSpc>
                <a:spcPct val="115000"/>
              </a:lnSpc>
              <a:spcBef>
                <a:spcPts val="460"/>
              </a:spcBef>
              <a:spcAft>
                <a:spcPts val="0"/>
              </a:spcAft>
              <a:buFont typeface="Times New Roman"/>
              <a:buChar char="‒"/>
              <a:tabLst>
                <a:tab pos="256540" algn="l"/>
                <a:tab pos="630555" algn="l"/>
              </a:tabLst>
            </a:pPr>
            <a:r>
              <a:rPr lang="ru-RU" sz="1200" dirty="0">
                <a:solidFill>
                  <a:srgbClr val="000009"/>
                </a:solidFill>
                <a:latin typeface="Times New Roman"/>
                <a:ea typeface="Times New Roman"/>
              </a:rPr>
              <a:t>Указ Президента Российской Федерации от 21 июля 2020 г. № 474 «О национальных целях развития Российской Федерации на период до 2030 года»;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marR="135890" lvl="0" indent="-342900" algn="just">
              <a:lnSpc>
                <a:spcPct val="115000"/>
              </a:lnSpc>
              <a:spcAft>
                <a:spcPts val="0"/>
              </a:spcAft>
              <a:buFont typeface="Times New Roman"/>
              <a:buChar char="‒"/>
              <a:tabLst>
                <a:tab pos="630555" algn="l"/>
              </a:tabLst>
            </a:pPr>
            <a:r>
              <a:rPr lang="ru-RU" sz="1200" dirty="0">
                <a:solidFill>
                  <a:srgbClr val="000009"/>
                </a:solidFill>
                <a:latin typeface="Times New Roman"/>
                <a:ea typeface="Times New Roman"/>
              </a:rPr>
              <a:t>Указ Президента Российской Федерации от 9 ноября 2022 г.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marR="135890" lvl="0" indent="-342900" algn="just">
              <a:lnSpc>
                <a:spcPct val="115000"/>
              </a:lnSpc>
              <a:spcAft>
                <a:spcPts val="0"/>
              </a:spcAft>
              <a:buFont typeface="Times New Roman"/>
              <a:buChar char="‒"/>
              <a:tabLst>
                <a:tab pos="630555" algn="l"/>
              </a:tabLst>
            </a:pPr>
            <a:r>
              <a:rPr lang="ru-RU" sz="1200" dirty="0">
                <a:solidFill>
                  <a:srgbClr val="000009"/>
                </a:solidFill>
                <a:latin typeface="Times New Roman"/>
                <a:ea typeface="Times New Roman"/>
              </a:rPr>
              <a:t>Федеральный закон от 29</a:t>
            </a:r>
            <a:r>
              <a:rPr lang="ru-RU" sz="1200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sz="1200" dirty="0">
                <a:solidFill>
                  <a:srgbClr val="000009"/>
                </a:solidFill>
                <a:latin typeface="Times New Roman"/>
                <a:ea typeface="Times New Roman"/>
              </a:rPr>
              <a:t>декабря</a:t>
            </a:r>
            <a:r>
              <a:rPr lang="ru-RU" sz="1200" spc="10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sz="1200" dirty="0">
                <a:solidFill>
                  <a:srgbClr val="000009"/>
                </a:solidFill>
                <a:latin typeface="Times New Roman"/>
                <a:ea typeface="Times New Roman"/>
              </a:rPr>
              <a:t>2012</a:t>
            </a:r>
            <a:r>
              <a:rPr lang="ru-RU" sz="1200" spc="20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sz="1200" dirty="0">
                <a:solidFill>
                  <a:srgbClr val="000009"/>
                </a:solidFill>
                <a:latin typeface="Times New Roman"/>
                <a:ea typeface="Times New Roman"/>
              </a:rPr>
              <a:t>г.</a:t>
            </a:r>
            <a:r>
              <a:rPr lang="ru-RU" sz="1200" spc="-7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sz="1200" dirty="0">
                <a:solidFill>
                  <a:srgbClr val="000009"/>
                </a:solidFill>
                <a:latin typeface="Times New Roman"/>
                <a:ea typeface="Times New Roman"/>
              </a:rPr>
              <a:t>№</a:t>
            </a:r>
            <a:r>
              <a:rPr lang="ru-RU" sz="1200" spc="-5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sz="1200" dirty="0">
                <a:solidFill>
                  <a:srgbClr val="000009"/>
                </a:solidFill>
                <a:latin typeface="Times New Roman"/>
                <a:ea typeface="Times New Roman"/>
              </a:rPr>
              <a:t>273-ФЗ «Об образовании в Российской Федерации»;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marR="135890" lvl="0" indent="-342900" algn="just">
              <a:lnSpc>
                <a:spcPct val="115000"/>
              </a:lnSpc>
              <a:spcAft>
                <a:spcPts val="0"/>
              </a:spcAft>
              <a:buFont typeface="Times New Roman"/>
              <a:buChar char="‒"/>
              <a:tabLst>
                <a:tab pos="630555" algn="l"/>
              </a:tabLst>
            </a:pPr>
            <a:r>
              <a:rPr lang="ru-RU" sz="1200" dirty="0">
                <a:solidFill>
                  <a:srgbClr val="000009"/>
                </a:solidFill>
                <a:latin typeface="Times New Roman"/>
                <a:ea typeface="Times New Roman"/>
              </a:rPr>
              <a:t>Федеральный закон от 31 июля 2020 г. № 304-ФЗ «О внесении изменений в Федеральный закон «Об образовании в Российской Федерации» по вопросам воспитания обучающихся»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marR="135890" lvl="0" indent="-342900" algn="just">
              <a:lnSpc>
                <a:spcPct val="115000"/>
              </a:lnSpc>
              <a:spcAft>
                <a:spcPts val="0"/>
              </a:spcAft>
              <a:buFont typeface="Times New Roman"/>
              <a:buChar char="‒"/>
              <a:tabLst>
                <a:tab pos="630555" algn="l"/>
              </a:tabLst>
            </a:pPr>
            <a:r>
              <a:rPr lang="ru-RU" sz="1200" dirty="0">
                <a:solidFill>
                  <a:srgbClr val="000009"/>
                </a:solidFill>
                <a:latin typeface="Times New Roman"/>
                <a:ea typeface="Times New Roman"/>
              </a:rPr>
              <a:t>Федеральный закон от 24 сентября 2022 г. № 371-ФЗ «О внесении изменений в Федеральный закон «Об образовании в Российской Федерации» и статью 1 Федерального закона «Об обязательных требованиях в Российской Федерации»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marR="135890" lvl="0" indent="-342900" algn="just">
              <a:lnSpc>
                <a:spcPct val="115000"/>
              </a:lnSpc>
              <a:spcAft>
                <a:spcPts val="0"/>
              </a:spcAft>
              <a:buFont typeface="Times New Roman"/>
              <a:buChar char="‒"/>
              <a:tabLst>
                <a:tab pos="630555" algn="l"/>
                <a:tab pos="866140" algn="l"/>
              </a:tabLst>
            </a:pPr>
            <a:r>
              <a:rPr lang="ru-RU" sz="1200" dirty="0">
                <a:solidFill>
                  <a:srgbClr val="000009"/>
                </a:solidFill>
                <a:latin typeface="Times New Roman"/>
                <a:ea typeface="Times New Roman"/>
              </a:rPr>
              <a:t>распоряжение Правительства Российской Федерации от 29 мая 2015 г. №   999-р «Об утверждении Стратегии развития воспитания в Российской Федерации на период до 2025 года»;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marR="135890" lvl="0" indent="-342900" algn="just">
              <a:lnSpc>
                <a:spcPct val="115000"/>
              </a:lnSpc>
              <a:spcAft>
                <a:spcPts val="0"/>
              </a:spcAft>
              <a:buFont typeface="Times New Roman"/>
              <a:buChar char="‒"/>
              <a:tabLst>
                <a:tab pos="630555" algn="l"/>
              </a:tabLst>
            </a:pPr>
            <a:r>
              <a:rPr lang="ru-RU" sz="1200" dirty="0">
                <a:solidFill>
                  <a:srgbClr val="000009"/>
                </a:solidFill>
                <a:latin typeface="Times New Roman"/>
                <a:ea typeface="Times New Roman"/>
              </a:rPr>
              <a:t>федеральный государственный образовательный стандарт дошкольного</a:t>
            </a:r>
            <a:r>
              <a:rPr lang="ru-RU" sz="1200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sz="1200" dirty="0">
                <a:solidFill>
                  <a:srgbClr val="000009"/>
                </a:solidFill>
                <a:latin typeface="Times New Roman"/>
                <a:ea typeface="Times New Roman"/>
              </a:rPr>
              <a:t>образования</a:t>
            </a:r>
            <a:r>
              <a:rPr lang="ru-RU" sz="1200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sz="1200" dirty="0">
                <a:solidFill>
                  <a:srgbClr val="000009"/>
                </a:solidFill>
                <a:latin typeface="Times New Roman"/>
                <a:ea typeface="Times New Roman"/>
              </a:rPr>
              <a:t>(</a:t>
            </a:r>
            <a:r>
              <a:rPr lang="ru-RU" sz="1200" dirty="0">
                <a:latin typeface="Times New Roman"/>
                <a:ea typeface="Times New Roman"/>
              </a:rPr>
              <a:t>утвержден приказом </a:t>
            </a:r>
            <a:r>
              <a:rPr lang="ru-RU" sz="1200" dirty="0" err="1">
                <a:latin typeface="Times New Roman"/>
                <a:ea typeface="Times New Roman"/>
              </a:rPr>
              <a:t>Минобрнауки</a:t>
            </a:r>
            <a:r>
              <a:rPr lang="ru-RU" sz="1200" dirty="0">
                <a:latin typeface="Times New Roman"/>
                <a:ea typeface="Times New Roman"/>
              </a:rPr>
              <a:t> России от 17 октября 2013 г. № 1155, зарегистрировано в Минюсте России 14 ноября 2013 г., регистрационный № 30384; в редакции приказа </a:t>
            </a:r>
            <a:r>
              <a:rPr lang="ru-RU" sz="1200" dirty="0" err="1">
                <a:latin typeface="Times New Roman"/>
                <a:ea typeface="Times New Roman"/>
              </a:rPr>
              <a:t>Минпросвещения</a:t>
            </a:r>
            <a:r>
              <a:rPr lang="ru-RU" sz="1200" dirty="0">
                <a:latin typeface="Times New Roman"/>
                <a:ea typeface="Times New Roman"/>
              </a:rPr>
              <a:t> России от 8 ноября 2022 г. № 955, зарегистрировано в Минюсте России 6 февраля 2023 г., регистрационный № 72264</a:t>
            </a:r>
            <a:r>
              <a:rPr lang="ru-RU" sz="1200" dirty="0">
                <a:solidFill>
                  <a:srgbClr val="000009"/>
                </a:solidFill>
                <a:latin typeface="Times New Roman"/>
                <a:ea typeface="Times New Roman"/>
              </a:rPr>
              <a:t>);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marR="135890" lvl="0" indent="-342900" algn="just">
              <a:lnSpc>
                <a:spcPct val="115000"/>
              </a:lnSpc>
              <a:spcAft>
                <a:spcPts val="0"/>
              </a:spcAft>
              <a:buFont typeface="Times New Roman"/>
              <a:buChar char="‒"/>
              <a:tabLst>
                <a:tab pos="630555" algn="l"/>
              </a:tabLst>
            </a:pPr>
            <a:r>
              <a:rPr lang="ru-RU" sz="1200" dirty="0">
                <a:solidFill>
                  <a:srgbClr val="000009"/>
                </a:solidFill>
                <a:latin typeface="Times New Roman"/>
                <a:ea typeface="Times New Roman"/>
              </a:rPr>
              <a:t>федеральная образовательная программа дошкольного образования (</a:t>
            </a:r>
            <a:r>
              <a:rPr lang="ru-RU" sz="1200" dirty="0">
                <a:latin typeface="Times New Roman"/>
                <a:ea typeface="Times New Roman"/>
              </a:rPr>
              <a:t>утверждена приказом </a:t>
            </a:r>
            <a:r>
              <a:rPr lang="ru-RU" sz="1200" dirty="0" err="1">
                <a:latin typeface="Times New Roman"/>
                <a:ea typeface="Times New Roman"/>
              </a:rPr>
              <a:t>Минпросвещения</a:t>
            </a:r>
            <a:r>
              <a:rPr lang="ru-RU" sz="1200" dirty="0">
                <a:latin typeface="Times New Roman"/>
                <a:ea typeface="Times New Roman"/>
              </a:rPr>
              <a:t> России от 25 ноября 2022 г. № 1028, зарегистрировано в Минюсте России 28 декабря 2022 г., регистрационный № 71847</a:t>
            </a:r>
            <a:r>
              <a:rPr lang="ru-RU" sz="1200" dirty="0">
                <a:solidFill>
                  <a:srgbClr val="000009"/>
                </a:solidFill>
                <a:latin typeface="Times New Roman"/>
                <a:ea typeface="Times New Roman"/>
              </a:rPr>
              <a:t>);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marR="135890" lvl="0" indent="-342900" algn="just">
              <a:lnSpc>
                <a:spcPct val="115000"/>
              </a:lnSpc>
              <a:spcAft>
                <a:spcPts val="0"/>
              </a:spcAft>
              <a:buFont typeface="Times New Roman"/>
              <a:buChar char="‒"/>
              <a:tabLst>
                <a:tab pos="630555" algn="l"/>
                <a:tab pos="909955" algn="l"/>
              </a:tabLst>
            </a:pPr>
            <a:r>
              <a:rPr lang="ru-RU" sz="1200" dirty="0">
                <a:solidFill>
                  <a:srgbClr val="000009"/>
                </a:solidFill>
                <a:latin typeface="Times New Roman"/>
                <a:ea typeface="Times New Roman"/>
              </a:rPr>
              <a:t>Порядок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 (утверждена приказом </a:t>
            </a:r>
            <a:r>
              <a:rPr lang="ru-RU" sz="1200" dirty="0" err="1">
                <a:solidFill>
                  <a:srgbClr val="000009"/>
                </a:solidFill>
                <a:latin typeface="Times New Roman"/>
                <a:ea typeface="Times New Roman"/>
              </a:rPr>
              <a:t>Минпросвещения</a:t>
            </a:r>
            <a:r>
              <a:rPr lang="ru-RU" sz="1200" dirty="0">
                <a:solidFill>
                  <a:srgbClr val="000009"/>
                </a:solidFill>
                <a:latin typeface="Times New Roman"/>
                <a:ea typeface="Times New Roman"/>
              </a:rPr>
              <a:t> России от 31 июля 2020 года № 373, зарегистрировано в Минюсте России 31 августа 2020 г., регистрационный № 59599);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marR="135890" lvl="0" indent="-342900" algn="just">
              <a:lnSpc>
                <a:spcPct val="115000"/>
              </a:lnSpc>
              <a:spcBef>
                <a:spcPts val="460"/>
              </a:spcBef>
              <a:spcAft>
                <a:spcPts val="0"/>
              </a:spcAft>
              <a:buFont typeface="Times New Roman"/>
              <a:buChar char="‒"/>
              <a:tabLst>
                <a:tab pos="256540" algn="l"/>
                <a:tab pos="630555" algn="l"/>
              </a:tabLst>
            </a:pPr>
            <a:r>
              <a:rPr lang="ru-RU" sz="1200" dirty="0">
                <a:solidFill>
                  <a:srgbClr val="000009"/>
                </a:solidFill>
                <a:latin typeface="Times New Roman"/>
                <a:ea typeface="Times New Roman"/>
              </a:rPr>
              <a:t>Санитарные правила СП 2.4.3648-20 «Санитарно-эпидемиологические требования к организациям воспитания и обучения, отдыха и оздоровления детей и молодёжи (утверждены постановлением Главного государственного санитарного врача Российской Федерации от 28 сентября 2020 г. № 28, зарегистрировано в Минюсте России 18 декабря 2020 г., регистрационный № 61573);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marR="135890" lvl="0" indent="-342900" algn="just">
              <a:lnSpc>
                <a:spcPct val="115000"/>
              </a:lnSpc>
              <a:spcBef>
                <a:spcPts val="460"/>
              </a:spcBef>
              <a:spcAft>
                <a:spcPts val="0"/>
              </a:spcAft>
              <a:buFont typeface="Times New Roman"/>
              <a:buChar char="‒"/>
              <a:tabLst>
                <a:tab pos="256540" algn="l"/>
                <a:tab pos="630555" algn="l"/>
              </a:tabLst>
            </a:pPr>
            <a:r>
              <a:rPr lang="ru-RU" sz="1200" dirty="0">
                <a:solidFill>
                  <a:srgbClr val="000009"/>
                </a:solidFill>
                <a:latin typeface="Times New Roman"/>
                <a:ea typeface="Times New Roman"/>
              </a:rPr>
              <a:t>Устав МАДОУ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96072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994607" y="522549"/>
            <a:ext cx="580954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Уважаемые </a:t>
            </a:r>
          </a:p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к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оллеги, родители и гости!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62808" y="2228671"/>
            <a:ext cx="1052595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рады Вас приветствовать на официальном сайте</a:t>
            </a:r>
          </a:p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детский сад № 39 «Родничок»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00387" y="4076470"/>
            <a:ext cx="6008568" cy="7847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</a:t>
            </a:r>
            <a:r>
              <a:rPr lang="ru-RU" sz="4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://39</a:t>
            </a:r>
            <a:r>
              <a:rPr lang="en-US" sz="4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nev.tvoysadik.ru</a:t>
            </a:r>
            <a:endParaRPr lang="ru-RU" sz="4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685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88190" y="94890"/>
            <a:ext cx="115421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sz="4000" b="0" i="0" u="none" strike="noStrike" baseline="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ОСОБЕННОСТИ    ПРОГРАММЫ:</a:t>
            </a:r>
          </a:p>
          <a:p>
            <a:pPr algn="ctr"/>
            <a:endParaRPr lang="ru-RU" sz="1200" b="0" i="0" u="none" strike="noStrike" baseline="0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1406106" y="135434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736" y="5211524"/>
            <a:ext cx="9937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738" y="3836148"/>
            <a:ext cx="9937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739" y="2453946"/>
            <a:ext cx="9937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31057" y="1192648"/>
            <a:ext cx="56839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Обязательна к исполнению!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1057" y="2105654"/>
            <a:ext cx="87534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Обеспечивает единое образовательное 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пространство воспитания и обучения детей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31057" y="3497920"/>
            <a:ext cx="78656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Направлена на создание единого ядра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содержания дошкольного образования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8914" y="4873296"/>
            <a:ext cx="86174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Определяет единый для РФ базовые объем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и содержания освоения программы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679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88190" y="94890"/>
            <a:ext cx="115421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СТРУКТУРА</a:t>
            </a:r>
            <a:r>
              <a:rPr lang="ru-RU" sz="4000" b="0" i="0" u="none" strike="noStrike" baseline="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   ПРОГРАММЫ:</a:t>
            </a:r>
          </a:p>
          <a:p>
            <a:pPr algn="ctr"/>
            <a:endParaRPr lang="ru-RU" sz="1200" b="0" i="0" u="none" strike="noStrike" baseline="0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2866" y="1095555"/>
            <a:ext cx="2235828" cy="6728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Общие положения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64" y="5742027"/>
            <a:ext cx="259546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1924" y="2016936"/>
            <a:ext cx="2560758" cy="955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250" y="2106718"/>
            <a:ext cx="2432649" cy="908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64" y="2106718"/>
            <a:ext cx="2415215" cy="90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036498" y="1247319"/>
            <a:ext cx="90211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Раскрывают назначение, статус, особенности программы и содержание разделов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24132" y="2234308"/>
            <a:ext cx="11126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Целевой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раздел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5661" y="3128246"/>
            <a:ext cx="3409075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Задачи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Принципы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Планируемые результаты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Подходы к педагогической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диагностике достижения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планируемых результатов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47509" y="2236129"/>
            <a:ext cx="20541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Содержательный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раздел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37162" y="3178812"/>
            <a:ext cx="4456092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Задачи и содержание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образовательной деятельности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для всех возрастных групп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Направление и задачи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коррекционно-развивающей работы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Федеральная рабочая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программа воспитания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124030" y="2171689"/>
            <a:ext cx="22637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Организационный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раздел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50307" y="3106658"/>
            <a:ext cx="3736920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Психолого-педагогические,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кадровые условия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Материально-техническое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обеспечение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Режим дня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Примерный перечень разных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видов искусства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Федеральный календарный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план воспитательной работы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8128" y="5742027"/>
            <a:ext cx="20744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Дополнительный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раздел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305908" y="5968980"/>
            <a:ext cx="5315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Содержит текст краткой презентации ООП ДО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445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60230" y="434594"/>
            <a:ext cx="1167154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b="0" i="0" u="none" strike="noStrike" baseline="0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ctr"/>
            <a:r>
              <a:rPr lang="ru-RU" sz="4400" b="1" i="0" u="none" strike="noStrike" baseline="0" dirty="0" smtClean="0">
                <a:solidFill>
                  <a:srgbClr val="FF0000"/>
                </a:solidFill>
                <a:latin typeface="Calibri" panose="020F0502020204030204" pitchFamily="34" charset="0"/>
              </a:rPr>
              <a:t>ЦЕЛЬ ОБЩЕОБРАЗОВАТЕЛЬНОЙ ПРОГРАММЫ-ОБРАЗОВАТЕЛЬНОЙ ПРОГРАММЫ ДОШКОЛЬНОГО ОБРАЗОВАНИЯ:</a:t>
            </a:r>
            <a:endParaRPr lang="ru-RU" sz="2400" b="1" dirty="0">
              <a:latin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Разностороннее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традиций.</a:t>
            </a:r>
          </a:p>
        </p:txBody>
      </p:sp>
    </p:spTree>
    <p:extLst>
      <p:ext uri="{BB962C8B-B14F-4D97-AF65-F5344CB8AC3E}">
        <p14:creationId xmlns:p14="http://schemas.microsoft.com/office/powerpoint/2010/main" val="2836617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17250" y="84454"/>
            <a:ext cx="283809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ЗАДАЧИ:</a:t>
            </a:r>
            <a:endParaRPr lang="ru-RU" sz="44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34264" y="493811"/>
            <a:ext cx="9057736" cy="715017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Охрана и укрепление физического и психического здоровья детей, в том числе их эмоционального благополучия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77220" y="1438261"/>
            <a:ext cx="8934089" cy="775919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0"/>
              </a:spcAft>
              <a:tabLst>
                <a:tab pos="408940" algn="l"/>
              </a:tabLs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равных возможностей для полноценного развития каждого ребёнка независимо от пола, языка (в том числе ограниченных возможностей здоровья);</a:t>
            </a:r>
            <a:endParaRPr lang="ru-RU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60584" y="2385916"/>
            <a:ext cx="8870831" cy="786044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0"/>
              </a:spcAft>
              <a:tabLst>
                <a:tab pos="408940" algn="l"/>
              </a:tabLs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единых для РФ содержания ДО и планируемых результатов освоения образовательной программы дошкольного образования</a:t>
            </a:r>
            <a:endParaRPr lang="ru-RU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04973" y="3307570"/>
            <a:ext cx="8844954" cy="766365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</a:rPr>
              <a:t>Приобщение детей к базовым ценностям российского народа-жизнь, достоинство, патриотизм, крепкая семья, созидательный труд; создание условий для формирования ценностного отношения к окружающему миру</a:t>
            </a:r>
            <a:endParaRPr lang="ru-RU" sz="16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42027" y="4245671"/>
            <a:ext cx="8876581" cy="908612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0"/>
              </a:spcAft>
              <a:tabLst>
                <a:tab pos="408940" algn="l"/>
              </a:tabLs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</a:t>
            </a:r>
            <a:endParaRPr lang="ru-RU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50962" y="5326019"/>
            <a:ext cx="9001664" cy="798736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0"/>
              </a:spcAft>
              <a:tabLst>
                <a:tab pos="408940" algn="l"/>
              </a:tabLs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 личности детей, в том числе его творческих способностей, инициативности, самостоятельности и ответственности, формирование предпосылок учебной деятельности</a:t>
            </a:r>
            <a:endParaRPr lang="ru-RU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337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0551" y="207035"/>
            <a:ext cx="11611155" cy="577969"/>
          </a:xfrm>
        </p:spPr>
        <p:txBody>
          <a:bodyPr>
            <a:noAutofit/>
          </a:bodyPr>
          <a:lstStyle/>
          <a:p>
            <a:pPr marL="742950" lvl="1" indent="-285750" algn="ctr"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2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бразовательная деятельность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" name="Выноска со стрелкой влево 4"/>
          <p:cNvSpPr/>
          <p:nvPr/>
        </p:nvSpPr>
        <p:spPr>
          <a:xfrm>
            <a:off x="6478438" y="1681547"/>
            <a:ext cx="4995772" cy="4608512"/>
          </a:xfrm>
          <a:prstGeom prst="leftArrowCallout">
            <a:avLst/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953735"/>
                </a:solidFill>
                <a:effectLst/>
                <a:uLnTx/>
                <a:uFillTx/>
                <a:latin typeface="Calibri"/>
              </a:rPr>
              <a:t>Определяет содержательные линии образовательной деятельности по основным</a:t>
            </a:r>
            <a:r>
              <a:rPr kumimoji="0" lang="ru-RU" sz="1800" b="0" i="0" u="none" strike="noStrike" kern="0" cap="none" spc="0" normalizeH="0" noProof="0" dirty="0" smtClean="0">
                <a:ln>
                  <a:noFill/>
                </a:ln>
                <a:solidFill>
                  <a:srgbClr val="953735"/>
                </a:solidFill>
                <a:effectLst/>
                <a:uLnTx/>
                <a:uFillTx/>
                <a:latin typeface="Calibri"/>
              </a:rPr>
              <a:t> направлениям развития детей раннего и дошкольного возраста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kern="0" baseline="0" dirty="0">
              <a:solidFill>
                <a:srgbClr val="953735"/>
              </a:solidFill>
              <a:latin typeface="Calibri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noProof="0" dirty="0" smtClean="0">
                <a:ln>
                  <a:noFill/>
                </a:ln>
                <a:solidFill>
                  <a:srgbClr val="953735"/>
                </a:solidFill>
                <a:effectLst/>
                <a:uLnTx/>
                <a:uFillTx/>
                <a:latin typeface="Calibri"/>
              </a:rPr>
              <a:t>В каждой области определены задачи воспитания, направленные на приобщение детей к ценностям российского народа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953735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" name="Текст 3"/>
          <p:cNvSpPr txBox="1">
            <a:spLocks/>
          </p:cNvSpPr>
          <p:nvPr/>
        </p:nvSpPr>
        <p:spPr bwMode="auto">
          <a:xfrm>
            <a:off x="8549167" y="929160"/>
            <a:ext cx="2673350" cy="504825"/>
          </a:xfrm>
          <a:prstGeom prst="rect">
            <a:avLst/>
          </a:prstGeom>
          <a:solidFill>
            <a:schemeClr val="accent1">
              <a:lumMod val="60000"/>
              <a:lumOff val="40000"/>
              <a:alpha val="25000"/>
            </a:schemeClr>
          </a:solidFill>
          <a:ln w="12700">
            <a:solidFill>
              <a:srgbClr val="C0504D"/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45720" indent="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900" b="1" kern="1200">
                <a:solidFill>
                  <a:schemeClr val="tx1">
                    <a:tint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900" b="1" i="0" u="none" strike="noStrike" kern="1200" cap="none" spc="0" normalizeH="0" baseline="0" noProof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/>
              </a:rPr>
              <a:t>Содержание ООП ДО</a:t>
            </a:r>
            <a:endParaRPr kumimoji="0" lang="ru-RU" sz="1900" b="1" i="0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" name="Текст 4"/>
          <p:cNvSpPr txBox="1">
            <a:spLocks/>
          </p:cNvSpPr>
          <p:nvPr/>
        </p:nvSpPr>
        <p:spPr bwMode="auto">
          <a:xfrm>
            <a:off x="1368723" y="817188"/>
            <a:ext cx="3269411" cy="6842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accent1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marL="45720" indent="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900" b="1" kern="1200">
                <a:solidFill>
                  <a:schemeClr val="tx1">
                    <a:tint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>
                <a:solidFill>
                  <a:srgbClr val="C0504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kumimoji="0" lang="ru-RU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бразовательные</a:t>
            </a:r>
            <a:r>
              <a:rPr kumimoji="0" lang="ru-RU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области</a:t>
            </a:r>
            <a:endParaRPr kumimoji="0" lang="ru-RU" sz="1900" b="1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021362" y="1638597"/>
            <a:ext cx="4041775" cy="879840"/>
            <a:chOff x="0" y="14228"/>
            <a:chExt cx="4041775" cy="879840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0" y="14228"/>
              <a:ext cx="4041775" cy="879840"/>
            </a:xfrm>
            <a:prstGeom prst="roundRect">
              <a:avLst/>
            </a:prstGeom>
            <a:solidFill>
              <a:srgbClr val="C0504D">
                <a:hueOff val="0"/>
                <a:satOff val="0"/>
                <a:lumOff val="0"/>
                <a:alphaOff val="0"/>
              </a:srgbClr>
            </a:solidFill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10" name="Скругленный прямоугольник 4"/>
            <p:cNvSpPr/>
            <p:nvPr/>
          </p:nvSpPr>
          <p:spPr>
            <a:xfrm>
              <a:off x="42950" y="57178"/>
              <a:ext cx="3955875" cy="79394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marR="0" lvl="0" indent="0" algn="l" defTabSz="8890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Социально –</a:t>
              </a:r>
              <a:br>
                <a:rPr kumimoji="0" lang="ru-RU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</a:br>
              <a:r>
                <a:rPr kumimoji="0" lang="ru-RU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коммуникативное развитие</a:t>
              </a: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986571" y="2595040"/>
            <a:ext cx="4111356" cy="883293"/>
            <a:chOff x="0" y="20708"/>
            <a:chExt cx="4041775" cy="1104480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0" y="20708"/>
              <a:ext cx="4041775" cy="1104480"/>
            </a:xfrm>
            <a:prstGeom prst="roundRect">
              <a:avLst/>
            </a:prstGeom>
            <a:solidFill>
              <a:srgbClr val="C0504D">
                <a:hueOff val="0"/>
                <a:satOff val="0"/>
                <a:lumOff val="0"/>
                <a:alphaOff val="0"/>
              </a:srgbClr>
            </a:solidFill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13" name="Скругленный прямоугольник 4"/>
            <p:cNvSpPr/>
            <p:nvPr/>
          </p:nvSpPr>
          <p:spPr>
            <a:xfrm>
              <a:off x="53916" y="74624"/>
              <a:ext cx="3933943" cy="99664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marR="0" lvl="0" indent="0" algn="l" defTabSz="8890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Познавательное развитие</a:t>
              </a:r>
              <a:endPara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926186" y="3570631"/>
            <a:ext cx="4171741" cy="888065"/>
            <a:chOff x="0" y="523907"/>
            <a:chExt cx="4041775" cy="1216800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0" y="523907"/>
              <a:ext cx="4041775" cy="1216800"/>
            </a:xfrm>
            <a:prstGeom prst="roundRect">
              <a:avLst/>
            </a:prstGeom>
            <a:solidFill>
              <a:srgbClr val="C0504D">
                <a:hueOff val="0"/>
                <a:satOff val="0"/>
                <a:lumOff val="0"/>
                <a:alphaOff val="0"/>
              </a:srgbClr>
            </a:solidFill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22" name="Скругленный прямоугольник 4"/>
            <p:cNvSpPr/>
            <p:nvPr/>
          </p:nvSpPr>
          <p:spPr>
            <a:xfrm>
              <a:off x="59399" y="583306"/>
              <a:ext cx="3922977" cy="109800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marR="0" lvl="0" indent="0" algn="l" defTabSz="8890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Речевое развитие</a:t>
              </a:r>
              <a:endPara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886109" y="4570915"/>
            <a:ext cx="4251894" cy="875843"/>
            <a:chOff x="0" y="1174148"/>
            <a:chExt cx="4041775" cy="1216800"/>
          </a:xfrm>
        </p:grpSpPr>
        <p:sp>
          <p:nvSpPr>
            <p:cNvPr id="24" name="Скругленный прямоугольник 23"/>
            <p:cNvSpPr/>
            <p:nvPr/>
          </p:nvSpPr>
          <p:spPr>
            <a:xfrm>
              <a:off x="0" y="1174148"/>
              <a:ext cx="4041775" cy="1216800"/>
            </a:xfrm>
            <a:prstGeom prst="roundRect">
              <a:avLst/>
            </a:prstGeom>
            <a:solidFill>
              <a:srgbClr val="C0504D">
                <a:hueOff val="0"/>
                <a:satOff val="0"/>
                <a:lumOff val="0"/>
                <a:alphaOff val="0"/>
              </a:srgbClr>
            </a:solidFill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25" name="Скругленный прямоугольник 4"/>
            <p:cNvSpPr/>
            <p:nvPr/>
          </p:nvSpPr>
          <p:spPr>
            <a:xfrm>
              <a:off x="59399" y="1233547"/>
              <a:ext cx="3922977" cy="109800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marR="0" lvl="0" indent="0" algn="l" defTabSz="8890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Художественно – </a:t>
              </a:r>
              <a:br>
                <a:rPr kumimoji="0" lang="ru-RU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</a:br>
              <a:r>
                <a:rPr kumimoji="0" lang="ru-RU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эстетическое развитие</a:t>
              </a:r>
              <a:endPara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868855" y="5489513"/>
            <a:ext cx="4269148" cy="814835"/>
            <a:chOff x="0" y="1876148"/>
            <a:chExt cx="4041775" cy="1216800"/>
          </a:xfrm>
        </p:grpSpPr>
        <p:sp>
          <p:nvSpPr>
            <p:cNvPr id="27" name="Скругленный прямоугольник 26"/>
            <p:cNvSpPr/>
            <p:nvPr/>
          </p:nvSpPr>
          <p:spPr>
            <a:xfrm>
              <a:off x="0" y="1876148"/>
              <a:ext cx="4041775" cy="1216800"/>
            </a:xfrm>
            <a:prstGeom prst="roundRect">
              <a:avLst/>
            </a:prstGeom>
            <a:solidFill>
              <a:srgbClr val="C0504D">
                <a:hueOff val="0"/>
                <a:satOff val="0"/>
                <a:lumOff val="0"/>
                <a:alphaOff val="0"/>
              </a:srgbClr>
            </a:solidFill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28" name="Скругленный прямоугольник 4"/>
            <p:cNvSpPr/>
            <p:nvPr/>
          </p:nvSpPr>
          <p:spPr>
            <a:xfrm>
              <a:off x="59399" y="1935547"/>
              <a:ext cx="3922977" cy="109800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marR="0" lvl="0" indent="0" algn="l" defTabSz="8890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Физическое развитие</a:t>
              </a:r>
              <a:endPara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9313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4765" y="1708820"/>
            <a:ext cx="10750181" cy="4993766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ru-RU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</a:rPr>
              <a:t>Н</a:t>
            </a:r>
            <a:r>
              <a:rPr lang="ru-RU" sz="3100" b="0" i="0" u="none" strike="noStrike" baseline="0" dirty="0" smtClean="0">
                <a:latin typeface="Times New Roman" panose="02020603050405020304" pitchFamily="18" charset="0"/>
              </a:rPr>
              <a:t>аправлено на усвоение норм и ценностей, принятых в обществе, включая моральные и нравственные ценности; </a:t>
            </a:r>
            <a:br>
              <a:rPr lang="ru-RU" sz="3100" b="0" i="0" u="none" strike="noStrike" baseline="0" dirty="0" smtClean="0">
                <a:latin typeface="Times New Roman" panose="02020603050405020304" pitchFamily="18" charset="0"/>
              </a:rPr>
            </a:br>
            <a:r>
              <a:rPr lang="ru-RU" sz="3100" b="0" i="0" u="none" strike="noStrike" baseline="0" dirty="0" smtClean="0">
                <a:latin typeface="Times New Roman" panose="02020603050405020304" pitchFamily="18" charset="0"/>
              </a:rPr>
              <a:t>развитие общения и взаимодействия ребенка со взрослыми и сверстниками; становление самостоятельности, целенаправленности; развитие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взрослых; </a:t>
            </a:r>
            <a:br>
              <a:rPr lang="ru-RU" sz="3100" b="0" i="0" u="none" strike="noStrike" baseline="0" dirty="0" smtClean="0">
                <a:latin typeface="Times New Roman" panose="02020603050405020304" pitchFamily="18" charset="0"/>
              </a:rPr>
            </a:br>
            <a:r>
              <a:rPr lang="ru-RU" sz="3100" b="0" i="0" u="none" strike="noStrike" baseline="0" dirty="0" smtClean="0">
                <a:latin typeface="Times New Roman" panose="02020603050405020304" pitchFamily="18" charset="0"/>
              </a:rPr>
              <a:t>формирование позитивных установок к различным видам труда и творчества; формирование основ безопасного поведения в быту,</a:t>
            </a:r>
            <a:br>
              <a:rPr lang="ru-RU" sz="3100" b="0" i="0" u="none" strike="noStrike" baseline="0" dirty="0" smtClean="0">
                <a:latin typeface="Times New Roman" panose="02020603050405020304" pitchFamily="18" charset="0"/>
              </a:rPr>
            </a:br>
            <a:r>
              <a:rPr lang="ru-RU" sz="3100" b="0" i="0" u="none" strike="noStrike" baseline="0" dirty="0" smtClean="0">
                <a:latin typeface="Times New Roman" panose="02020603050405020304" pitchFamily="18" charset="0"/>
              </a:rPr>
              <a:t>социуме, природе. </a:t>
            </a:r>
            <a:br>
              <a:rPr lang="ru-RU" sz="3100" b="0" i="0" u="none" strike="noStrike" baseline="0" dirty="0" smtClean="0">
                <a:latin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</a:rPr>
              <a:t> </a:t>
            </a:r>
            <a:r>
              <a:rPr lang="ru-RU" sz="3100" dirty="0" smtClean="0">
                <a:latin typeface="Times New Roman" panose="02020603050405020304" pitchFamily="18" charset="0"/>
              </a:rPr>
              <a:t>     Задачи воспитания направлены на приобщение детей к ценностям «Родина», «Природа», «Семья», «Человек», «Жизнь, «Добро», «Милосердие», «Дружба», «Сотрудничество», «Труд»</a:t>
            </a:r>
            <a:endParaRPr lang="ru-RU" sz="31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1630" y="329244"/>
            <a:ext cx="84680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Социально-коммуникативное развитие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http://ligakulinarov.ru/images/avatars/avatar-225696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8861" y="-27963"/>
            <a:ext cx="1613139" cy="1360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7996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1630" y="329244"/>
            <a:ext cx="55652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Познавательное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развитие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2401" y="1650226"/>
            <a:ext cx="1065362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Направлено на развитие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социокультурных ценностях нашего народа, об отечественных традициях и праздниках, о планете Земля как общем доме людей, об особенностях её природы, многообразии стран и народов мира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Задачи воспитания направлены на приобщение детей к ценностям «Природа», «Познание», «Человек», «Семья», «Родина».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 descr="http://deti.mail.ru/pic/photolib/2012/11/09/lori-0002511477-bigwww.jpg800_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8248" y="144360"/>
            <a:ext cx="2495550" cy="16624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72230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1694</Words>
  <Application>Microsoft Office PowerPoint</Application>
  <PresentationFormat>Произвольный</PresentationFormat>
  <Paragraphs>197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Краткая презентация основной общеобразовательной программы-образовательной программы  дошкольного образования  МАДОУ детский сад № 39 «Родничок»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Образовательная деятельность</vt:lpstr>
      <vt:lpstr> Направлено на усвоение норм и ценностей, принятых в обществе, включая моральные и нравственные ценности;  развитие общения и взаимодействия ребенка со взрослыми и сверстниками; становление самостоятельности, целенаправленности; развитие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взрослых;  формирование позитивных установок к различным видам труда и творчества; формирование основ безопасного поведения в быту, социуме, природе.        Задачи воспитания направлены на приобщение детей к ценностям «Родина», «Природа», «Семья», «Человек», «Жизнь, «Добро», «Милосердие», «Дружба», «Сотрудничество», «Труд»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основной образовательной программы дошкольного образования  МАДОУ детский сад № 39 «Родничок»</dc:title>
  <dc:creator>Гость</dc:creator>
  <cp:lastModifiedBy>User</cp:lastModifiedBy>
  <cp:revision>45</cp:revision>
  <dcterms:created xsi:type="dcterms:W3CDTF">2017-06-09T11:21:11Z</dcterms:created>
  <dcterms:modified xsi:type="dcterms:W3CDTF">2024-12-27T03:16:30Z</dcterms:modified>
</cp:coreProperties>
</file>