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2" r:id="rId2"/>
    <p:sldId id="256" r:id="rId3"/>
    <p:sldId id="257" r:id="rId4"/>
    <p:sldId id="258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988F9-4623-4FA2-A04D-14DF66C25021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86BFE-ACB9-4B7B-8392-B20DE2B250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6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1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3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52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24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70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49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65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4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133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0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5B5FC-C18B-4E44-85DC-AA6F06AC43BB}" type="datetimeFigureOut">
              <a:rPr lang="ru-RU" smtClean="0"/>
              <a:t>11.06.2017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CF23D-94CF-4F81-A3E5-986097099F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7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0317" y="629729"/>
            <a:ext cx="9345283" cy="2471019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основной образовательной программы дошкольного образования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 39 «Родничок»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0254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(законных представителей)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901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4286" y="1701681"/>
            <a:ext cx="115335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саморегуляции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др.)».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28392" y="423347"/>
            <a:ext cx="46726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Физическое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image.subscribe.ru/list/digest/children/im_20160419185011_1727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369" y="154305"/>
            <a:ext cx="3348355" cy="1674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3422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9268" y="1997688"/>
            <a:ext cx="105069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музыкальной, и др.)».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268" y="276698"/>
            <a:ext cx="8254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Художественно-эстетическое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senfil.net/uploads/posts/2015-01/1421955555_56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958" y="215601"/>
            <a:ext cx="2891790" cy="16268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827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7479" y="74474"/>
            <a:ext cx="713522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Направления, выбранные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участниками образовательных отношений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(парциальные программы)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239" y="1549460"/>
            <a:ext cx="2919046" cy="523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«Познаю себя»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5846" y="2162909"/>
            <a:ext cx="3270739" cy="4563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на смягчение эмоционального дискомфорта, предупреждение и коррекцию эмоционального благополучия. Реализация парциальной программы воспитанникам использовать речевые и неречевые средства общения, находить причинно-следственные связи, устанавливать продуктивные контакты со сверстниками и взрослыми. Это является следующим этапов в подготовке детей к успешному обучению в школе.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59874" y="1549459"/>
            <a:ext cx="3382107" cy="523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«Азбука общения»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35109" y="1549459"/>
            <a:ext cx="3566746" cy="523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«Маленькие туристы»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53254" y="2162906"/>
            <a:ext cx="3588727" cy="45632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направлена на развитие навыков межличностного взаимодействия детей со сверстниками и взрослыми. Знания полученные детьми на занятиях, дадут им представление об искусстве человеческих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взаимоотношений. Они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приобретут навыки, умения опыт, необходимый для адекватного поведения в обществе, способствующего наилучшему развитию личности ребенка и подготовки его к жизни.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423031" y="2162907"/>
            <a:ext cx="3478824" cy="4563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позитивную социализацию детей дошкольного возраста, приобщение детей к социокультурным нормам, традициям семьи, общества и государства. Парциальная программа отражает специфику своего региона, знакомит с историей, бытом, событиями прошлого и настоящего. У детей развивается способность чувствовать красоту природы, архитектуру своей малой родины и эмоционально откликаться на нее.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171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7479" y="74474"/>
            <a:ext cx="713522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Направления, выбранные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участниками образовательных отношений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(парциальные программы)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35109" y="1549459"/>
            <a:ext cx="3566746" cy="523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-студия»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3912" y="1459469"/>
            <a:ext cx="3609242" cy="762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«Детское экспериментирование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424" y="1514522"/>
            <a:ext cx="3566746" cy="523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«Народные игры»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8424" y="2162906"/>
            <a:ext cx="3431930" cy="4457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развитие интереса у детей к народной культуре (устному народному творчеству, народной музыке, танцам, играм, игрушкам) своего этноса, других народов и национальностей. Способствует накоплению опыта познания ребенком в освоении культуры разных видов, обеспечивая возможность отражения полученных знаний, умений в разных видах художественно-творческой деятельности.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3912" y="2296888"/>
            <a:ext cx="3683977" cy="4486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Педагогическая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целесообразность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 заключается в том, что детское экспериментирование оказывает влияние на качественные изменения личности в связи с усвоением способов деятельности, приближает дошкольника к реальной жизни, пробуждает логическое мышление, способность анализировать, делать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выводы.</a:t>
            </a:r>
            <a:r>
              <a:rPr lang="ru-RU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Основными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формами реализации программных задач является наблюдение, экспериментирование, беседы, решение проблемных ситуаций, опыты, исследовательская деятельность.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35109" y="2236840"/>
            <a:ext cx="3566746" cy="4457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Программа направлена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развитие и формирование конструкторских навыков воспитанников, креативного мышления и продуктивного общения. В процессе конструирования дети учатся работать с предложенными инструкциями, формируются умения сотрудничать с партнером, работать в коллективе. ЛЕГО-технология объединяет элементы игры с экспериментированием, а, следовательно, активизирует мыслительно-речевую деятельность дошкольников.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365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8424" y="1514522"/>
            <a:ext cx="3566746" cy="523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3594" y="1533943"/>
            <a:ext cx="3566746" cy="523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«Арт-студия»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46997" y="1533942"/>
            <a:ext cx="3566746" cy="523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«Скандинавская ходьба»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479" y="74474"/>
            <a:ext cx="713522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Направления, выбранные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участниками образовательных отношений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(парциальные программы)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88188" y="2165231"/>
            <a:ext cx="3226279" cy="4502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Направлена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формирование слуховой, зрительно-двигательной координации и коррекции речи дошкольников.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развивается способность своевременной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переключаемости артикуляционного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аппарата с использованием скороговорок,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Решается задача по коррекции звукопроизношения и фонематического восприятия. Развиваются чувства ритма и темпа у детей.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1950" y="2198155"/>
            <a:ext cx="3226279" cy="4502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Программа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удовлетворяет потребности детей в самовыражении через креативное творчество, продуктивную деятельность. Дети на протяжении всего учебного года имеют возможность познакомиться с творчеством великих художников, изобразить свои пейзажи, используя при этом различный материал: краски, пастель, восковые карандаши, бросовый материал.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462513" y="2198155"/>
            <a:ext cx="3349923" cy="4502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Парциальная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физкультурно-спортивной направленности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направлена на оптимизацию двигательной активности детей и достижения «запаса прочности здоровья». Снижение заболеваемости через обучение детей скандинавской ходьбе с палками в условиях ДОУ. Ознакомление детей с дыхательными и подготовительными упражнениями, закладывание азов правильной техники при ходьбе на лыжах. 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263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6017" y="255628"/>
            <a:ext cx="111318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Целевые ориентиры образования в раннем возрасте</a:t>
            </a:r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8407" y="926495"/>
            <a:ext cx="11654287" cy="5690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проявляет интерес к сверстникам; наблюдает за их действиями и подражает им;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196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675" y="97366"/>
            <a:ext cx="11364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Целевые ориентиры на этапе завершения дошкольного образования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8964" y="551005"/>
            <a:ext cx="11714274" cy="7206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62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8442" y="255628"/>
            <a:ext cx="91070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Коррекционное направление в Программе</a:t>
            </a:r>
          </a:p>
        </p:txBody>
      </p:sp>
      <p:sp>
        <p:nvSpPr>
          <p:cNvPr id="6" name="Стрелка вниз 5"/>
          <p:cNvSpPr/>
          <p:nvPr/>
        </p:nvSpPr>
        <p:spPr>
          <a:xfrm rot="1111224">
            <a:off x="3687696" y="8759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0171167">
            <a:off x="7408795" y="94904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70960" y="1983638"/>
            <a:ext cx="3191775" cy="15100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коррекций нарушений развития различных категорий детей с ограниченными возможностями здоровья, оказание им квалифицированной помощи в освоении Программы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92638" y="1991582"/>
            <a:ext cx="3755368" cy="1518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tabLst>
                <a:tab pos="114300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Освоение детьми с ограниченными возможностями здоровья Программы, их разностороннее развитие с учетом возрастных и индивидуальных особенностей и особых образовательных потребностей, социальной адаптации.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389235" y="3122762"/>
            <a:ext cx="1626176" cy="211347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9980630" y="3122762"/>
            <a:ext cx="2178745" cy="1966824"/>
          </a:xfrm>
          <a:prstGeom prst="curvedLeftArrow">
            <a:avLst>
              <a:gd name="adj1" fmla="val 25000"/>
              <a:gd name="adj2" fmla="val 50000"/>
              <a:gd name="adj3" fmla="val 29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1165" y="4013360"/>
            <a:ext cx="724159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Сопровождение специалистов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Психолого-медико-педагогический консилиум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Группа комбинированной направленности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для детей с тяжелыми нарушениями речи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Адаптированная образовательная программа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35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0416" y="91726"/>
            <a:ext cx="872585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Взаимодействие педагогического коллектива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 семьями воспитанников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1908720">
            <a:off x="2747658" y="99196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611368" y="112113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519622">
            <a:off x="8525274" y="95803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50428" y="1947614"/>
            <a:ext cx="2995789" cy="1161455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родителей в создании развивающей предметно-пространственной среды</a:t>
            </a:r>
            <a:endParaRPr lang="ru-RU" dirty="0"/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4286551" y="2143168"/>
            <a:ext cx="3313580" cy="126126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включение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учебно-образовательную деятельность как равноправных субъектов</a:t>
            </a:r>
            <a:endParaRPr lang="ru-RU" dirty="0"/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8892273" y="1933685"/>
            <a:ext cx="2542157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педагогической культуры родителей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95061" y="4083293"/>
            <a:ext cx="5917245" cy="27757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бщие и групповые родительские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собрания;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Квест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-игры;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День открытых дверей;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Семейный клуб; 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одительские конференции;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ндивидуальные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тематические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консультации;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тренинги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мастер-классы,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практикумы;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аглядная информация на стендах, 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Конкурсы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т.д.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>
            <a:off x="1282562" y="3206844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8892273" y="3036320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01096" y="3570833"/>
            <a:ext cx="46560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Формы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380214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546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02084" y="418245"/>
            <a:ext cx="49315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вами работают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9783" y="1563066"/>
            <a:ext cx="816921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по ОМР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по АХР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руководители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Учителя-логопеды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воспитатели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обслуживающий персонал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http://d063.sochi-schools.ru/wp-content/uploads/2016/06/cropped-DOU04-04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45" y="197582"/>
            <a:ext cx="6003394" cy="1375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518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8190" y="94890"/>
            <a:ext cx="1154214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6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ОСНОВНАЯ ОБРАЗОВАТЕЛЬНАЯ ПРОГРАММА ДОШКОЛЬНОГО ОБРАЗОВАНИЯ В МАДОУ ДЕТСКИЙ САД № 39 «РОДНИЧОК» (ДАЛЕЕ ООП ДО МАДОУ ДЕТСКИЙ САД № 39 «РОДНИЧОК»)-ЭТО НОРМАТИВНЫЙ ДОКУМЕНТ, КОТОРЫЙ РАЗРАБОТАН И УТВЕРЖДЕН В СООТВЕТСТВИИ СО СЛЕДУЮЩИМИ НОРМАТИВНЫМИ ДОКУМЕНТАМИ:</a:t>
            </a:r>
          </a:p>
          <a:p>
            <a:pPr algn="ctr"/>
            <a:endParaRPr lang="ru-RU" sz="1600" b="0" i="0" u="none" strike="noStrike" baseline="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</a:rPr>
              <a:t>ФЕДЕРАЛЬНЫЙ ЗАКОН «ОБ ОБРАЗОВАНИИ В РОССИЙСКОЙ ФЕДЕРАЦИИ» ОТ 29 12 2012 ГОДА № 273 –ФЗ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</a:rPr>
              <a:t>ПРИКАЗ МИНОБРАЗОВАНИЯ И НАУКИ РФ ОТ 17.10.2013Г. № 1155 «ОБ УТВЕРЖДЕНИИ ФЕДЕРАЛЬНОГО ГОСУДАРСТВЕННОГО ОБРАЗОВАТЕЛЬНОГО СТАНДАРТА ДОШКОЛЬНОГО ОБРАЗОВАНИЯ» (ФГОС ДО).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</a:rPr>
              <a:t>ПРИКАЗ МИНОБРАЗОВАНИЯ И НАУКИ РФ ОТ 30.08.2013Г. № 1014 « ОБ УТВЕРЖДЕНИИ ПОРЯДКА ОРГАНИЗАЦИИ И ОСУЩЕСТВЛЕНИЯ ОБРАЗОВАТЕЛЬНОЙ ДЕЯТЕЛЬНОСТИ ПО ОСНОВНЫМ ОБЩЕОБРАЗОВАТЕЛЬНЫМ ПРОГРАММАМ –ОБРАЗОВАТЕЛЬНЫМ ПРОГРАММАМ ДОШКОЛЬНОГО ОБРАЗОВАНИЯ»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</a:rPr>
              <a:t>САНПИН 2.4.1.3049-13 </a:t>
            </a:r>
            <a:r>
              <a:rPr lang="ru-RU" dirty="0">
                <a:latin typeface="Times New Roman" panose="02020603050405020304" pitchFamily="18" charset="0"/>
              </a:rPr>
              <a:t>«САНИТАРНО-ЭПИДЕМИОЛОГИЧЕСКИЕ ТРЕБОВАНИЯ К УСТРОЙСТВУ, СОДЕРЖАНИЮ И ОРГАНИЗАЦИИ РЕЖИМА РАБОТЫ ДОШКОЛЬНЫХ ОБРАЗОВАТЕЛЬНЫХ ОРГАНИЗАЦИЙ»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</a:rPr>
              <a:t>С УЧЕТОМ ПРИМЕРНОЙ ОСНОВНОЙ ОБРАЗОВАТЕЛЬНОЙ </a:t>
            </a:r>
            <a:r>
              <a:rPr lang="ru-RU" dirty="0" smtClean="0">
                <a:latin typeface="Times New Roman" panose="02020603050405020304" pitchFamily="18" charset="0"/>
              </a:rPr>
              <a:t>ПРОГРАММЫ ДОШКОЛЬНОГО ОБРАЗОВАНИЯ «ДЕТСКИЙ САД 2100»/ Под редакцией О.В.ЧИНДИЛОВОЙ (ОБРАЗОВАТЕЛЬНАЯ СИСТЕМА «ШКОЛА 2100»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607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94607" y="522549"/>
            <a:ext cx="58095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Уважаемые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к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оллеги, родители и гости!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808" y="2228671"/>
            <a:ext cx="105259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рады Вас приветствовать на официальном сайте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 39 «Родничок»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00387" y="4076470"/>
            <a:ext cx="6008568" cy="784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</a:t>
            </a:r>
            <a:r>
              <a:rPr lang="ru-RU" sz="4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://39</a:t>
            </a: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nev.tvoysadik.ru</a:t>
            </a:r>
            <a:endParaRPr lang="ru-RU" sz="4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68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0230" y="434594"/>
            <a:ext cx="116715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0" i="0" u="none" strike="noStrike" baseline="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4400" b="1" i="0" u="none" strike="noStrike" baseline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ЦЕЛЬ ОБРАЗОВАТЕЛЬНОЙ ПРОГРАММЫ ДОШКОЛЬНОГО ОБРАЗОВАНИЯ:</a:t>
            </a:r>
          </a:p>
          <a:p>
            <a:pPr algn="ctr">
              <a:lnSpc>
                <a:spcPct val="150000"/>
              </a:lnSpc>
            </a:pPr>
            <a:endParaRPr lang="ru-RU" sz="2400" b="1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b="1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В ДЕТСКОМ САДУ ДЛЯ ПОЛНОЦЕННОГО ПРОЖИВАНИЯ РЕБЕНКОМ ДЕТСТВА, В КОТОРЫХ МОЖНО СОЗДАТЬ КАЖДОМУ РЕБЕНКУ В ДЕТСКОМ САДУ ВОЗМОЖНОСТЬ ДЛЯ РАЗВИТИЯ СПОСОБНОСТЕЙ,  ШИРОКОГО ВЗАИМОДЕЙСТВИЯ С МИРОМ, ТВОРЧЕСКОЙ САМОРЕАЛИЗАЦИИ И ОБЕСПЕЧИТЬ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АКТИВНОГО ПРАКТИКОВАНИЯ В РАЗНЫХ ВИДАХ ДЕЯТЕЛЬНОСТИ ЧЕРЕЗ ПРОЕКТИРОВАНИЕ СОЦИАЛЬНЫХ СИТУАЦИЙ РАЗВИТИЯ РЕБЕНКА И РАЗВИВАЮЩЕЙ ПРЕДМЕТНО-ПРОСТРАНСТВЕННОЙ СРЕДЫ.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61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7250" y="84454"/>
            <a:ext cx="28380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ЗАДАЧИ:</a:t>
            </a:r>
            <a:endParaRPr lang="ru-RU" sz="4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4264" y="493811"/>
            <a:ext cx="9057736" cy="715017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7220" y="1438261"/>
            <a:ext cx="8934089" cy="775919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tabLst>
                <a:tab pos="408940" algn="l"/>
              </a:tabLs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ребёнка (в том числе ограниченных возможностей здоровья);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60584" y="2385916"/>
            <a:ext cx="8870831" cy="786044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tabLst>
                <a:tab pos="40894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оздание благоприятных условий развития детей в соответствии с их возрастными и индивидуальными особенностями и склонностями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4973" y="3307570"/>
            <a:ext cx="8844954" cy="766365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Целостное развитие ребенка в различных видах деятельности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2027" y="4245671"/>
            <a:ext cx="8876581" cy="90861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tabLst>
                <a:tab pos="40894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беспечение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962" y="5326019"/>
            <a:ext cx="8876581" cy="715017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  <a:tabLst>
                <a:tab pos="40894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способностей и творческого потенциала каждого ребёнка как субъекта отношений с самим собой, другими детьми, взрослыми и миром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337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819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825" y="171661"/>
            <a:ext cx="113264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ОРИЕНТИРОВАНА 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ДЕТЕЙ РАННЕГО И ДОШКОЛЬНОГО ВОЗРАСТА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93366" y="1094991"/>
            <a:ext cx="2288126" cy="1562901"/>
          </a:xfrm>
          <a:prstGeom prst="roundRect">
            <a:avLst>
              <a:gd name="adj" fmla="val 10000"/>
            </a:avLst>
          </a:prstGeom>
          <a:blipFill rotWithShape="0">
            <a:blip r:embed="rId3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7" name="TextBox 7"/>
          <p:cNvSpPr>
            <a:spLocks noChangeArrowheads="1"/>
          </p:cNvSpPr>
          <p:nvPr/>
        </p:nvSpPr>
        <p:spPr bwMode="auto">
          <a:xfrm>
            <a:off x="245854" y="1103009"/>
            <a:ext cx="2501659" cy="646113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</a:rPr>
              <a:t>Ранний возраст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</a:rPr>
              <a:t>1-3 года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65826" y="2665910"/>
            <a:ext cx="3400450" cy="4053196"/>
            <a:chOff x="2852890" y="1840443"/>
            <a:chExt cx="2624789" cy="2990984"/>
          </a:xfrm>
        </p:grpSpPr>
        <p:sp>
          <p:nvSpPr>
            <p:cNvPr id="9" name="Прямоугольник с двумя скругленными соседними углами 8"/>
            <p:cNvSpPr/>
            <p:nvPr/>
          </p:nvSpPr>
          <p:spPr>
            <a:xfrm rot="10800000">
              <a:off x="2852890" y="1917480"/>
              <a:ext cx="2556934" cy="2913947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4F81B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" name="Прямоугольник 9"/>
            <p:cNvSpPr/>
            <p:nvPr/>
          </p:nvSpPr>
          <p:spPr>
            <a:xfrm>
              <a:off x="3078015" y="1840443"/>
              <a:ext cx="2399664" cy="283531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64008" rIns="64008" bIns="64008" numCol="1" spcCol="1270" anchor="t" anchorCtr="0">
              <a:noAutofit/>
            </a:bodyPr>
            <a:lstStyle/>
            <a:p>
              <a:pPr marL="0" marR="0" lvl="0" indent="0" algn="l" defTabSz="40005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itchFamily="34" charset="0"/>
              </a:endParaRPr>
            </a:p>
            <a:p>
              <a:pPr marL="0" marR="0" lvl="0" indent="0" algn="l" defTabSz="40005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Предметная деятельность и игры с составными и динамическими игрушками</a:t>
              </a:r>
            </a:p>
            <a:p>
              <a:pPr marL="0" marR="0" lvl="0" indent="0" algn="l" defTabSz="40005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Экспериментирование</a:t>
              </a:r>
              <a:b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с материалами и веществами (песок, вода, тесто и пр.)</a:t>
              </a:r>
            </a:p>
            <a:p>
              <a:pPr marL="0" marR="0" lvl="0" indent="0" algn="l" defTabSz="40005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Общение с взрослым и совместные игры со сверстниками под руководством взрослого</a:t>
              </a:r>
            </a:p>
            <a:p>
              <a:pPr marL="0" marR="0" lvl="0" indent="0" algn="l" defTabSz="40005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Самообслуживание  и действия с бытовыми предметами-орудиями (ложка, совок, лопатка и пр.)</a:t>
              </a:r>
            </a:p>
            <a:p>
              <a:pPr marL="0" marR="0" lvl="0" indent="0" algn="l" defTabSz="40005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Восприятие смысла музыки, сказок, стихов, рассматривание картинок, двигательные формы  активности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5615796" y="1094991"/>
            <a:ext cx="2438399" cy="1561674"/>
          </a:xfrm>
          <a:prstGeom prst="roundRect">
            <a:avLst>
              <a:gd name="adj" fmla="val 10000"/>
            </a:avLst>
          </a:prstGeom>
          <a:blipFill rotWithShape="0">
            <a:blip r:embed="rId4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12" name="TextBox 8"/>
          <p:cNvSpPr>
            <a:spLocks noChangeArrowheads="1"/>
          </p:cNvSpPr>
          <p:nvPr/>
        </p:nvSpPr>
        <p:spPr bwMode="auto">
          <a:xfrm>
            <a:off x="8388498" y="1103009"/>
            <a:ext cx="2532543" cy="647700"/>
          </a:xfrm>
          <a:prstGeom prst="roundRect">
            <a:avLst>
              <a:gd name="adj" fmla="val 16667"/>
            </a:avLst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</a:rPr>
              <a:t>Дошкольный возраст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</a:rPr>
              <a:t>3-8 лет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7553865" y="2770306"/>
            <a:ext cx="3899138" cy="3948800"/>
            <a:chOff x="4551440" y="2585997"/>
            <a:chExt cx="3899138" cy="2845501"/>
          </a:xfrm>
        </p:grpSpPr>
        <p:sp>
          <p:nvSpPr>
            <p:cNvPr id="14" name="Прямоугольник с двумя скругленными соседними углами 13"/>
            <p:cNvSpPr/>
            <p:nvPr/>
          </p:nvSpPr>
          <p:spPr>
            <a:xfrm rot="10800000">
              <a:off x="4551440" y="2585997"/>
              <a:ext cx="3899138" cy="2845501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4F81B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5" name="Прямоугольник 14"/>
            <p:cNvSpPr/>
            <p:nvPr/>
          </p:nvSpPr>
          <p:spPr>
            <a:xfrm rot="21600000">
              <a:off x="4638949" y="2585997"/>
              <a:ext cx="3724120" cy="275799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5344" tIns="85344" rIns="85344" bIns="85344" numCol="1" spcCol="1270" anchor="t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Игровая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Коммуникативная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Познавательно-исследовательская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Восприятие художественной литературы и фольклора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Самообслуживание, элементарный бытовой труд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Изобразительная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Музыкальная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Конструирование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b="1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Двигательная</a:t>
              </a:r>
            </a:p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060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551" y="207035"/>
            <a:ext cx="11611155" cy="577969"/>
          </a:xfrm>
        </p:spPr>
        <p:txBody>
          <a:bodyPr>
            <a:noAutofit/>
          </a:bodyPr>
          <a:lstStyle/>
          <a:p>
            <a:pPr marL="742950" lvl="1" indent="-285750"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бразовательная деятельность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6478438" y="1681547"/>
            <a:ext cx="4995772" cy="4608512"/>
          </a:xfrm>
          <a:prstGeom prst="leftArrowCallou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Calibri"/>
              </a:rPr>
              <a:t>обеспечивает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Calibri"/>
              </a:rPr>
              <a:t>развитие личности, мотивации и способностей детей в различных видах деятельности и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53735"/>
                </a:solidFill>
                <a:effectLst/>
                <a:uLnTx/>
                <a:uFillTx/>
                <a:latin typeface="Calibri"/>
              </a:rPr>
              <a:t>охватывает пять образовательных областей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953735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 bwMode="auto">
          <a:xfrm>
            <a:off x="8549167" y="929160"/>
            <a:ext cx="2673350" cy="504825"/>
          </a:xfrm>
          <a:prstGeom prst="rect">
            <a:avLst/>
          </a:prstGeom>
          <a:solidFill>
            <a:schemeClr val="accent1">
              <a:lumMod val="60000"/>
              <a:lumOff val="40000"/>
              <a:alpha val="25000"/>
            </a:schemeClr>
          </a:solidFill>
          <a:ln w="12700">
            <a:solidFill>
              <a:srgbClr val="C0504D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45720" indent="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b="1" kern="1200">
                <a:solidFill>
                  <a:schemeClr val="tx1">
                    <a:tint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900" b="1" i="0" u="none" strike="noStrike" kern="1200" cap="none" spc="0" normalizeH="0" baseline="0" noProof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/>
              </a:rPr>
              <a:t>Содержание ООП ДО</a:t>
            </a:r>
            <a:endParaRPr kumimoji="0" lang="ru-RU" sz="1900" b="1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Текст 4"/>
          <p:cNvSpPr txBox="1">
            <a:spLocks/>
          </p:cNvSpPr>
          <p:nvPr/>
        </p:nvSpPr>
        <p:spPr bwMode="auto">
          <a:xfrm>
            <a:off x="1368723" y="817188"/>
            <a:ext cx="3269411" cy="684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marL="45720" indent="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900" b="1" kern="1200">
                <a:solidFill>
                  <a:schemeClr val="tx1">
                    <a:tint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бразовательные</a:t>
            </a: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области</a:t>
            </a:r>
            <a:endParaRPr kumimoji="0" lang="ru-RU" sz="1900" b="1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21362" y="1638597"/>
            <a:ext cx="4041775" cy="879840"/>
            <a:chOff x="0" y="14228"/>
            <a:chExt cx="4041775" cy="87984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4228"/>
              <a:ext cx="4041775" cy="87984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" name="Скругленный прямоугольник 4"/>
            <p:cNvSpPr/>
            <p:nvPr/>
          </p:nvSpPr>
          <p:spPr>
            <a:xfrm>
              <a:off x="42950" y="57178"/>
              <a:ext cx="3955875" cy="7939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Социально –</a:t>
              </a:r>
              <a:b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</a:b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коммуникативное развитие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986571" y="2595040"/>
            <a:ext cx="4111356" cy="883293"/>
            <a:chOff x="0" y="20708"/>
            <a:chExt cx="4041775" cy="110448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20708"/>
              <a:ext cx="4041775" cy="110448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3" name="Скругленный прямоугольник 4"/>
            <p:cNvSpPr/>
            <p:nvPr/>
          </p:nvSpPr>
          <p:spPr>
            <a:xfrm>
              <a:off x="53916" y="74624"/>
              <a:ext cx="3933943" cy="99664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Познавательное развитие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926186" y="3570631"/>
            <a:ext cx="4171741" cy="888065"/>
            <a:chOff x="0" y="523907"/>
            <a:chExt cx="4041775" cy="121680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0" y="523907"/>
              <a:ext cx="4041775" cy="121680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2" name="Скругленный прямоугольник 4"/>
            <p:cNvSpPr/>
            <p:nvPr/>
          </p:nvSpPr>
          <p:spPr>
            <a:xfrm>
              <a:off x="59399" y="583306"/>
              <a:ext cx="3922977" cy="109800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Речевое развитие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886109" y="4570915"/>
            <a:ext cx="4251894" cy="875843"/>
            <a:chOff x="0" y="1174148"/>
            <a:chExt cx="4041775" cy="1216800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0" y="1174148"/>
              <a:ext cx="4041775" cy="121680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5" name="Скругленный прямоугольник 4"/>
            <p:cNvSpPr/>
            <p:nvPr/>
          </p:nvSpPr>
          <p:spPr>
            <a:xfrm>
              <a:off x="59399" y="1233547"/>
              <a:ext cx="3922977" cy="109800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Художественно – </a:t>
              </a:r>
              <a:b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</a:b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эстетическое развитие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868855" y="5489513"/>
            <a:ext cx="4269148" cy="814835"/>
            <a:chOff x="0" y="1876148"/>
            <a:chExt cx="4041775" cy="121680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0" y="1876148"/>
              <a:ext cx="4041775" cy="1216800"/>
            </a:xfrm>
            <a:prstGeom prst="roundRect">
              <a:avLst/>
            </a:pr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8" name="Скругленный прямоугольник 4"/>
            <p:cNvSpPr/>
            <p:nvPr/>
          </p:nvSpPr>
          <p:spPr>
            <a:xfrm>
              <a:off x="59399" y="1935547"/>
              <a:ext cx="3922977" cy="109800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marR="0" lvl="0" indent="0" algn="l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Физическое развитие</a:t>
              </a:r>
              <a:endPara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313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629" y="1234506"/>
            <a:ext cx="10750181" cy="499376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32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</a:rPr>
              <a:t>Н</a:t>
            </a:r>
            <a:r>
              <a:rPr lang="ru-RU" sz="3100" b="0" i="0" u="none" strike="noStrike" baseline="0" dirty="0" smtClean="0">
                <a:latin typeface="Times New Roman" panose="02020603050405020304" pitchFamily="18" charset="0"/>
              </a:rPr>
              <a:t>аправлено на усвоение норм и ценностей, принятых в обществе, включая моральные и нравственные ценности; </a:t>
            </a:r>
            <a:br>
              <a:rPr lang="ru-RU" sz="3100" b="0" i="0" u="none" strike="noStrike" baseline="0" dirty="0" smtClean="0">
                <a:latin typeface="Times New Roman" panose="02020603050405020304" pitchFamily="18" charset="0"/>
              </a:rPr>
            </a:br>
            <a:r>
              <a:rPr lang="ru-RU" sz="3100" b="0" i="0" u="none" strike="noStrike" baseline="0" dirty="0" smtClean="0">
                <a:latin typeface="Times New Roman" panose="02020603050405020304" pitchFamily="18" charset="0"/>
              </a:rPr>
              <a:t>развитие общения и взаимодействия ребенка со взрослыми и сверстниками; становление самостоятельности, целенаправленности; развитие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взрослых; </a:t>
            </a:r>
            <a:br>
              <a:rPr lang="ru-RU" sz="3100" b="0" i="0" u="none" strike="noStrike" baseline="0" dirty="0" smtClean="0">
                <a:latin typeface="Times New Roman" panose="02020603050405020304" pitchFamily="18" charset="0"/>
              </a:rPr>
            </a:br>
            <a:r>
              <a:rPr lang="ru-RU" sz="3100" b="0" i="0" u="none" strike="noStrike" baseline="0" dirty="0" smtClean="0">
                <a:latin typeface="Times New Roman" panose="02020603050405020304" pitchFamily="18" charset="0"/>
              </a:rPr>
              <a:t>формирование позитивных установок к различным видам труда и творчества; </a:t>
            </a:r>
            <a:r>
              <a:rPr lang="ru-RU" sz="3100" b="0" i="0" u="none" strike="noStrike" dirty="0" smtClean="0">
                <a:latin typeface="Times New Roman" panose="02020603050405020304" pitchFamily="18" charset="0"/>
              </a:rPr>
              <a:t> </a:t>
            </a:r>
            <a:r>
              <a:rPr lang="ru-RU" sz="3100" b="0" i="0" u="none" strike="noStrike" baseline="0" dirty="0" smtClean="0">
                <a:latin typeface="Times New Roman" panose="02020603050405020304" pitchFamily="18" charset="0"/>
              </a:rPr>
              <a:t>формирование основ безопасного поведения в быту, социуме, природе.</a:t>
            </a:r>
            <a:endParaRPr lang="ru-RU" sz="3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630" y="329244"/>
            <a:ext cx="84680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Социально-коммуникативное 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ligakulinarov.ru/images/avatars/avatar-225696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471" y="286902"/>
            <a:ext cx="1850276" cy="1490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7996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1630" y="329244"/>
            <a:ext cx="55652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Познавательное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630" y="2116052"/>
            <a:ext cx="106536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Направлено на развитие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её природы, многообразии стран и народов мира.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 descr="http://deti.mail.ru/pic/photolib/2012/11/09/lori-0002511477-bigwww.jpg800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172" y="329244"/>
            <a:ext cx="2495550" cy="1662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7223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2783" y="2035838"/>
            <a:ext cx="985711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«Речевое развитие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грамоте».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680" algn="ctr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6966" y="371588"/>
            <a:ext cx="380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Речевое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развитие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://rybkovskaya.ru/wp-content/uploads/2013/07/%D0%A2%D0%95%D0%A1%D0%A2-3-560x41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77" y="127649"/>
            <a:ext cx="2408555" cy="1780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5420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1987</Words>
  <Application>Microsoft Office PowerPoint</Application>
  <PresentationFormat>Широкоэкранный</PresentationFormat>
  <Paragraphs>153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Краткая презентация основной образовательной программы дошкольного образования  МАДОУ детский сад № 39 «Родничок» 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Образовательная деятельность</vt:lpstr>
      <vt:lpstr> Направлено на усвоение норм и ценностей, принятых в обществе, включая моральные и нравственные ценности;  развитие общения и взаимодействия ребенка со взрослыми и сверстниками; становление самостоятельности, целенаправленности; развитие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взрослых;  формирование позитивных установок к различным видам труда и творчества;  формирование основ безопасного поведения в быту, социуме, природе.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основной образовательной программы дошкольного образования  МАДОУ детский сад № 39 «Родничок»</dc:title>
  <dc:creator>Гость</dc:creator>
  <cp:lastModifiedBy>Гость</cp:lastModifiedBy>
  <cp:revision>27</cp:revision>
  <dcterms:created xsi:type="dcterms:W3CDTF">2017-06-09T11:21:11Z</dcterms:created>
  <dcterms:modified xsi:type="dcterms:W3CDTF">2017-06-11T05:35:26Z</dcterms:modified>
</cp:coreProperties>
</file>