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7" r:id="rId5"/>
    <p:sldId id="263" r:id="rId6"/>
    <p:sldId id="264" r:id="rId7"/>
    <p:sldId id="265" r:id="rId8"/>
    <p:sldId id="268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94660"/>
  </p:normalViewPr>
  <p:slideViewPr>
    <p:cSldViewPr>
      <p:cViewPr>
        <p:scale>
          <a:sx n="66" d="100"/>
          <a:sy n="66" d="100"/>
        </p:scale>
        <p:origin x="-1542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14.04.2015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4149080"/>
            <a:ext cx="8458200" cy="1926706"/>
          </a:xfrm>
        </p:spPr>
        <p:txBody>
          <a:bodyPr>
            <a:normAutofit/>
          </a:bodyPr>
          <a:lstStyle/>
          <a:p>
            <a:pPr algn="ctr"/>
            <a:r>
              <a:rPr lang="ru-RU" sz="2800" i="1" dirty="0" smtClean="0"/>
              <a:t>Конструкт занятия в соответствии с ФГОС</a:t>
            </a:r>
            <a:endParaRPr lang="ru-RU" sz="28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260648"/>
            <a:ext cx="8458200" cy="1368152"/>
          </a:xfrm>
        </p:spPr>
        <p:txBody>
          <a:bodyPr>
            <a:normAutofit fontScale="85000" lnSpcReduction="10000"/>
          </a:bodyPr>
          <a:lstStyle/>
          <a:p>
            <a:pPr algn="ctr"/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Муниципальное автономное дошкольное образовательное учреждение  Невьянского городского округа детский сад комбинированного вида №39 «Родничок»</a:t>
            </a:r>
            <a:endParaRPr lang="ru-RU" dirty="0" smtClean="0">
              <a:solidFill>
                <a:srgbClr val="0070C0"/>
              </a:solidFill>
            </a:endParaRPr>
          </a:p>
          <a:p>
            <a:pPr algn="ctr"/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4" name="Picture 3" descr="Родничок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2403325" cy="224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131840" y="1844824"/>
            <a:ext cx="5544616" cy="15121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КОНСУЛЬТАЦИЯ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59832" y="5445224"/>
            <a:ext cx="5769024" cy="11521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Тюрина Елена Юрьевна -  воспитатель высшей  квалификационной категории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5801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ТЕХНОЛОГИЧЕСКАЯ КАРТА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организации совместной непосредственно образовательной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деятельности с детьми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124744"/>
            <a:ext cx="30243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Тема (проект. событие)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529" y="1484784"/>
            <a:ext cx="28083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Возрастная группа: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844824"/>
            <a:ext cx="21602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Форма НОД: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2276872"/>
            <a:ext cx="56886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Форма организации :(групповая, подгрупповая,    индивидуальная, парная)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996952"/>
            <a:ext cx="6023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Учебно-методический комплект: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95536" y="3501008"/>
            <a:ext cx="60486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Средства (оборудование и материалы) :</a:t>
            </a:r>
            <a:endParaRPr lang="ru-RU" b="1" u="sng" dirty="0" smtClean="0"/>
          </a:p>
          <a:p>
            <a:r>
              <a:rPr lang="ru-RU" b="1" dirty="0" smtClean="0"/>
              <a:t>наглядные</a:t>
            </a:r>
          </a:p>
          <a:p>
            <a:r>
              <a:rPr lang="ru-RU" b="1" dirty="0" err="1" smtClean="0"/>
              <a:t>мультимедийные</a:t>
            </a:r>
            <a:endParaRPr lang="ru-RU" b="1" dirty="0" smtClean="0"/>
          </a:p>
          <a:p>
            <a:r>
              <a:rPr lang="ru-RU" b="1" dirty="0" smtClean="0"/>
              <a:t>литературные</a:t>
            </a:r>
          </a:p>
          <a:p>
            <a:r>
              <a:rPr lang="ru-RU" b="1" dirty="0" smtClean="0"/>
              <a:t>музыкальные </a:t>
            </a:r>
          </a:p>
          <a:p>
            <a:endParaRPr lang="ru-RU" b="1" dirty="0" smtClean="0"/>
          </a:p>
          <a:p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23528" y="5460326"/>
            <a:ext cx="33123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Планируемый </a:t>
            </a:r>
            <a:r>
              <a:rPr lang="ru-RU" b="1" dirty="0" smtClean="0"/>
              <a:t>результат: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5085184"/>
            <a:ext cx="37444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</a:t>
            </a:r>
            <a:r>
              <a:rPr lang="ru-RU" b="1" dirty="0" smtClean="0"/>
              <a:t> Предварительная работа: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23528" y="706309"/>
            <a:ext cx="8640960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ТЕХНОЛОГИЧЕСКАЯ КАРТА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организации совместной непосредственно образовательной деятельности с детьми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+mj-lt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Тема (проект. событие)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:  «Знакомство с электрической лампочкой»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Возрастная группа: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старшая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Форма НОД: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Познавательно - исследовательская деятельность путешествие по «реке времени»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Форма организации (групповая, подгрупповая, индивидуальная, парная)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подгрупповая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Учебно-методический комплект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:  технология «река времени» Н.А.Коротковой, приемы витагенной педагогики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Средства: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наглядные: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демонстрационный материал</a:t>
            </a:r>
            <a:r>
              <a:rPr lang="ru-RU" sz="2000" dirty="0" smtClean="0">
                <a:latin typeface="+mj-lt"/>
              </a:rPr>
              <a:t>: различные светильники, фонарик, лучина, керосиновая лампа, электролампа, макет реки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мультимедийные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компьютерная презентация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+mj-lt"/>
                <a:cs typeface="Times New Roman" pitchFamily="18" charset="0"/>
              </a:rPr>
              <a:t>музыкальный центр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9512" y="476672"/>
          <a:ext cx="8640960" cy="181965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212468"/>
                <a:gridCol w="4428492"/>
              </a:tblGrid>
              <a:tr h="6049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ЗАДАЧИ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образовательной программы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   Задачи </a:t>
                      </a: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с учетом индивидуальных особенностей воспитанников группы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12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Развивающие:</a:t>
                      </a:r>
                      <a:endParaRPr kumimoji="0" lang="ru-RU" sz="18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Обучающие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Воспитательные</a:t>
                      </a:r>
                      <a:endParaRPr kumimoji="0" lang="ru-RU" sz="18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1" y="2348881"/>
          <a:ext cx="8640960" cy="4248471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656185"/>
                <a:gridCol w="1728192"/>
                <a:gridCol w="1728192"/>
                <a:gridCol w="1728192"/>
                <a:gridCol w="1800199"/>
              </a:tblGrid>
              <a:tr h="33044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Этапы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(последовательность) </a:t>
                      </a:r>
                      <a:r>
                        <a:rPr lang="ru-RU" sz="1800" dirty="0" err="1" smtClean="0"/>
                        <a:t>деятель-ности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Содержание  деятельности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Действия, деятельность педагога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Действия, деятельность детей,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выполнение которых приведет к достижению запланированных результатов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/>
                        <a:t>Планируемый результат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40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"/>
            <a:ext cx="8496944" cy="7000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</a:rPr>
              <a:t>Цель 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>Освоение временных отношений от прошлого к настоящему на примере материальной цивилизации - истории возникновения лампочки.</a:t>
            </a:r>
            <a:br>
              <a:rPr lang="ru-RU" sz="1400" dirty="0" smtClean="0"/>
            </a:br>
            <a:r>
              <a:rPr lang="ru-RU" sz="1400" b="1" dirty="0" smtClean="0">
                <a:solidFill>
                  <a:srgbClr val="C00000"/>
                </a:solidFill>
              </a:rPr>
              <a:t>Задачи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i="1" u="sng" dirty="0" smtClean="0">
                <a:solidFill>
                  <a:srgbClr val="C00000"/>
                </a:solidFill>
              </a:rPr>
              <a:t>Развивающие: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-Развивать активную речь детей в процессе анализа-рассуждения по поиску связей вещей и явлений</a:t>
            </a:r>
            <a:br>
              <a:rPr lang="ru-RU" sz="1400" dirty="0" smtClean="0"/>
            </a:br>
            <a:r>
              <a:rPr lang="ru-RU" sz="1400" dirty="0" smtClean="0"/>
              <a:t>-Стимулировать  детей на проявление инициативности и самостоятельности в общении со взрослым и сверстниками при решении личностных и   интеллектуальных задач;</a:t>
            </a:r>
            <a:br>
              <a:rPr lang="ru-RU" sz="1400" dirty="0" smtClean="0"/>
            </a:br>
            <a:r>
              <a:rPr lang="ru-RU" sz="1400" dirty="0" smtClean="0"/>
              <a:t>-Развивать творческую активность, целеустремлённость, настойчивость в достижении цели.</a:t>
            </a:r>
            <a:br>
              <a:rPr lang="ru-RU" sz="1400" dirty="0" smtClean="0"/>
            </a:br>
            <a:r>
              <a:rPr lang="ru-RU" sz="1400" i="1" u="sng" dirty="0" smtClean="0">
                <a:solidFill>
                  <a:srgbClr val="C00000"/>
                </a:solidFill>
              </a:rPr>
              <a:t>Обучающие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-Формировать представления детей об историческом времени -  от прошлого к настоящему на примере на примере материальной цивилизации - истории возникновения лампочки</a:t>
            </a:r>
            <a:br>
              <a:rPr lang="ru-RU" sz="1400" dirty="0" smtClean="0"/>
            </a:br>
            <a:r>
              <a:rPr lang="ru-RU" sz="1400" dirty="0" smtClean="0"/>
              <a:t>-Формировать предпосылки поисковой деятельности; умения вести диалог с педагогом, поощрение попыток выказывания своего мнения;</a:t>
            </a:r>
            <a:br>
              <a:rPr lang="ru-RU" sz="1400" dirty="0" smtClean="0"/>
            </a:br>
            <a:r>
              <a:rPr lang="ru-RU" sz="1400" u="sng" dirty="0" smtClean="0">
                <a:solidFill>
                  <a:srgbClr val="C00000"/>
                </a:solidFill>
              </a:rPr>
              <a:t>Воспитательные: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-Развивать умение налаживать партнерские отношения в процессе совместной деятельности.</a:t>
            </a:r>
            <a:br>
              <a:rPr lang="ru-RU" sz="1400" dirty="0" smtClean="0"/>
            </a:br>
            <a:r>
              <a:rPr lang="ru-RU" sz="1400" dirty="0" smtClean="0"/>
              <a:t>-Укреплять интерес к совместной деятельности со взрослым, сверстник</a:t>
            </a:r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4005064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400" b="1" dirty="0" smtClean="0">
                <a:solidFill>
                  <a:srgbClr val="C00000"/>
                </a:solidFill>
              </a:rPr>
              <a:t>Планируемый результат</a:t>
            </a:r>
            <a:r>
              <a:rPr lang="ru-RU" sz="1400" b="1" dirty="0" smtClean="0"/>
              <a:t>: </a:t>
            </a:r>
            <a:r>
              <a:rPr lang="ru-RU" sz="1400" dirty="0" smtClean="0"/>
              <a:t>используемые в ходе совместной познавательно-исследовательской, конструкторской деятельности методы и приемы будут способствовать развитию следующих  качеств ребенка: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/>
              <a:t> ребенок проявляет интерес к миру, потребность в познавательном общении со взрослыми;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/>
              <a:t> проявляет самостоятельность в выборе материалов для организации своей деятельности;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/>
              <a:t> проявляет активность, творчество в выполнении различных видов деятельности, предлагает свои варианты решения стоящей перед ним задачи;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/>
              <a:t> инициативен в общении со сверстниками и взрослым;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/>
              <a:t> владеет конструктивными формами общения и взаимодействия:  умеет договариваться, распределять действия в сотрудничестве;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/>
              <a:t> способен планировать и согласовывать свои действия;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/>
              <a:t> проявляет готовность рассказать о способе решения той или иной задачи;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Последовательность деятельности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1845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Этапы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1484785"/>
          <a:ext cx="8352928" cy="518457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176464"/>
                <a:gridCol w="4176464"/>
              </a:tblGrid>
              <a:tr h="1061991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I.</a:t>
                      </a:r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Вводно-организационный:</a:t>
                      </a:r>
                      <a:endParaRPr lang="ru-RU" sz="1400" b="1" dirty="0" smtClean="0"/>
                    </a:p>
                    <a:p>
                      <a:r>
                        <a:rPr kumimoji="0"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психологический настрой на деятельность, создание атмосферы заинтересованности</a:t>
                      </a:r>
                      <a:endParaRPr lang="en-US" sz="1400" b="0" dirty="0" smtClean="0"/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I.</a:t>
                      </a:r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Организационный</a:t>
                      </a:r>
                      <a:br>
                        <a:rPr kumimoji="0"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момент.</a:t>
                      </a:r>
                      <a:endParaRPr lang="ru-RU" sz="1600" b="0" dirty="0"/>
                    </a:p>
                  </a:txBody>
                  <a:tcPr/>
                </a:tc>
              </a:tr>
              <a:tr h="10102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II</a:t>
                      </a:r>
                      <a:r>
                        <a:rPr lang="en-US" b="1" dirty="0" smtClean="0"/>
                        <a:t>.</a:t>
                      </a:r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Актуализация знаний детей:</a:t>
                      </a:r>
                    </a:p>
                    <a:p>
                      <a:r>
                        <a:rPr kumimoji="0"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включение детей в целеполагание</a:t>
                      </a:r>
                    </a:p>
                    <a:p>
                      <a:r>
                        <a:rPr kumimoji="0"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побуждение к деятельности, проблемный вопрос ,проблемная ситуация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II.</a:t>
                      </a:r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Мотивационно   – ориентировочный</a:t>
                      </a:r>
                    </a:p>
                    <a:p>
                      <a:pPr algn="ctr"/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или</a:t>
                      </a:r>
                      <a:br>
                        <a:rPr kumimoji="0"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Мотивационно- побудительный</a:t>
                      </a:r>
                      <a:endParaRPr lang="ru-RU" sz="1600" b="0" dirty="0"/>
                    </a:p>
                  </a:txBody>
                  <a:tcPr/>
                </a:tc>
              </a:tr>
              <a:tr h="1274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III.</a:t>
                      </a:r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Организационно-поисковый этап-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включение детей в исследовательскую, обследовательскую деятельность,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обсуждение идей, предположений</a:t>
                      </a:r>
                      <a:endParaRPr lang="en-US" sz="1400" b="0" dirty="0" smtClean="0"/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16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III.</a:t>
                      </a:r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Практический</a:t>
                      </a:r>
                      <a:endParaRPr lang="ru-RU" sz="1600" b="0" dirty="0"/>
                    </a:p>
                  </a:txBody>
                  <a:tcPr/>
                </a:tc>
              </a:tr>
              <a:tr h="9490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IV.</a:t>
                      </a:r>
                      <a:r>
                        <a:rPr lang="ru-RU" sz="1400" b="1" dirty="0" smtClean="0"/>
                        <a:t>Практический </a:t>
                      </a:r>
                      <a:r>
                        <a:rPr lang="ru-RU" sz="1400" b="0" dirty="0" smtClean="0"/>
                        <a:t>: введение нового знания,</a:t>
                      </a:r>
                      <a:endParaRPr lang="en-US" sz="1400" b="0" dirty="0" smtClean="0"/>
                    </a:p>
                    <a:p>
                      <a:r>
                        <a:rPr kumimoji="0"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расширение активного словаря , деятельность по образцу , самостоятельная деятельность </a:t>
                      </a:r>
                      <a:r>
                        <a:rPr kumimoji="0" lang="ru-RU" sz="14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детей,решение</a:t>
                      </a:r>
                      <a:r>
                        <a:rPr kumimoji="0"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проблемных</a:t>
                      </a:r>
                      <a:r>
                        <a:rPr kumimoji="0" lang="ru-RU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задач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16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IV.</a:t>
                      </a:r>
                      <a:r>
                        <a:rPr kumimoji="0"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Рефлексивно-оценочный</a:t>
                      </a:r>
                      <a:endParaRPr lang="ru-RU" sz="1600" b="0" dirty="0"/>
                    </a:p>
                  </a:txBody>
                  <a:tcPr/>
                </a:tc>
              </a:tr>
              <a:tr h="8888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V</a:t>
                      </a:r>
                      <a:r>
                        <a:rPr lang="ru-RU" sz="1400" b="1" dirty="0" smtClean="0"/>
                        <a:t>.</a:t>
                      </a:r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Рефлексивно корригирующий этап: </a:t>
                      </a:r>
                      <a:r>
                        <a:rPr kumimoji="0"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подведение итогов, оценка результатов деятельности</a:t>
                      </a:r>
                      <a:endParaRPr lang="en-US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64096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Действия педагога в совместной деятельности с детьми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544616"/>
          </a:xfrm>
        </p:spPr>
        <p:txBody>
          <a:bodyPr>
            <a:noAutofit/>
          </a:bodyPr>
          <a:lstStyle/>
          <a:p>
            <a:r>
              <a:rPr lang="ru-RU" sz="1000" dirty="0" smtClean="0"/>
              <a:t>ЗАДАЕТ ВОПРОСЫ, СТИМУЛИРУЮЩИЕ ПРОЦЕСС МЫШЛЕНИЯ;</a:t>
            </a:r>
          </a:p>
          <a:p>
            <a:r>
              <a:rPr lang="ru-RU" sz="1000" dirty="0" smtClean="0"/>
              <a:t>СПОСОБСТВУЕТ ТОМУ, ЧТОБЫ ДЕТИ САМОСТОЯТЕЛЬНО РАЗРЕШАЛИ ВОЗНИКАЮЩИЕ ПРОБЛЕМЫ;</a:t>
            </a:r>
          </a:p>
          <a:p>
            <a:r>
              <a:rPr lang="ru-RU" sz="1000" dirty="0" smtClean="0"/>
              <a:t>НАБЛЮДАЕТ ЗА ДЕТЬМИ ВО ВРЕМЯ ВЫПОЛНЕНИЯ ЗАДАНИЯ;</a:t>
            </a:r>
          </a:p>
          <a:p>
            <a:r>
              <a:rPr lang="ru-RU" sz="1000" dirty="0" smtClean="0"/>
              <a:t>СТАВИТ ЦЕЛИ ИНДИВИДУАЛЬНО ИЛИ ГРУППЕ ДЕТЕЙ, КОТОРЫЕ ОТВЕЧАЮТ ИХ ИНТЕРЕСАМ И ПОТРЕБНОСТЯМ;</a:t>
            </a:r>
          </a:p>
          <a:p>
            <a:r>
              <a:rPr lang="ru-RU" sz="1000" dirty="0" smtClean="0"/>
              <a:t>КОММЕНТИРУЕТ ВЫСКАЗЫВАНИЯ;</a:t>
            </a:r>
          </a:p>
          <a:p>
            <a:r>
              <a:rPr lang="ru-RU" sz="1000" dirty="0" smtClean="0"/>
              <a:t>ПРЕДОСТАВЛЯЕТ ДОСТАТОЧНО ВРЕМЕНИ ДЛЯ ИЗУЧЕНИЯ, ОЗНАКОМЛЕНИЯ, НАБЛЮДЕНИЯ;</a:t>
            </a:r>
          </a:p>
          <a:p>
            <a:r>
              <a:rPr lang="ru-RU" sz="1000" dirty="0" smtClean="0"/>
              <a:t>СТИМУЛИРУЕТ ЛЮБОЗНАТЕЛЬНОСТЬ, ИНТЕРЕС;</a:t>
            </a:r>
          </a:p>
          <a:p>
            <a:r>
              <a:rPr lang="ru-RU" sz="1000" dirty="0" smtClean="0"/>
              <a:t>ПООЩРЯЕТ ДЕТЕЙ К ВЫСКАЗЫВАНИЮ;</a:t>
            </a:r>
          </a:p>
          <a:p>
            <a:r>
              <a:rPr lang="ru-RU" sz="1000" dirty="0" smtClean="0"/>
              <a:t>ИНИЦИИРУЕТ ОБЩЕЕ ОБСУЖДЕНИЕ;</a:t>
            </a:r>
          </a:p>
          <a:p>
            <a:r>
              <a:rPr lang="ru-RU" sz="1000" dirty="0" smtClean="0"/>
              <a:t>ЭМОЦИОНАЛЬНО ВКЛЮЧАЕТ В ДЕЙСТВИЕ, ВОВЛЕКАЕТ В СЛУШАНИЕ;</a:t>
            </a:r>
          </a:p>
          <a:p>
            <a:r>
              <a:rPr lang="ru-RU" sz="1000" dirty="0" smtClean="0"/>
              <a:t>ВВОДИТ ЭЛЕМЕНТ НОВИЗНЫ;</a:t>
            </a:r>
          </a:p>
          <a:p>
            <a:r>
              <a:rPr lang="ru-RU" sz="1000" dirty="0" smtClean="0"/>
              <a:t>ПРЕДОСТАВЛЯЕТ ВОЗМОЖНОСТЬ ДЛЯ СОТРУДНИЧЕСТВА ДЕТЕЙ;</a:t>
            </a:r>
          </a:p>
          <a:p>
            <a:r>
              <a:rPr lang="ru-RU" sz="1000" dirty="0" smtClean="0"/>
              <a:t>ОТВЕЧАЕТ НА ВОПРОСЫ ДЕТЕЙ;</a:t>
            </a:r>
          </a:p>
          <a:p>
            <a:r>
              <a:rPr lang="ru-RU" sz="1000" dirty="0" smtClean="0"/>
              <a:t>ИНИЦИИРУЕТ ПОИСК ОТВЕТОВ НА ВОПРОСЫ САМИХ ДЕТЕЙ;</a:t>
            </a:r>
          </a:p>
          <a:p>
            <a:r>
              <a:rPr lang="ru-RU" sz="1000" dirty="0" smtClean="0"/>
              <a:t>ВОВЛЕКАЕТ В СОВМЕСТНУЮ ДЕЯТЕЛЬНОСТЬ;</a:t>
            </a:r>
          </a:p>
          <a:p>
            <a:r>
              <a:rPr lang="ru-RU" sz="1000" dirty="0" smtClean="0"/>
              <a:t>ОСУЩЕСТВЛЯЕТ, ВОВЛЕКАЕТ ДЕТЕЙ В СОВМЕСТНОЕ ПЛАНИРОВАНИЕ;</a:t>
            </a:r>
          </a:p>
          <a:p>
            <a:r>
              <a:rPr lang="ru-RU" sz="1000" dirty="0" smtClean="0"/>
              <a:t>СПОСОБСТВУЕТ ГРУППОВОЙ РАБОТЕ ДЕТЕЙ;</a:t>
            </a:r>
          </a:p>
          <a:p>
            <a:r>
              <a:rPr lang="ru-RU" sz="1000" dirty="0" smtClean="0"/>
              <a:t>НАПОМИНАЕТ;</a:t>
            </a:r>
          </a:p>
          <a:p>
            <a:r>
              <a:rPr lang="ru-RU" sz="1000" dirty="0" smtClean="0"/>
              <a:t>ПРЕДОСТАВЛЯЕТ ВОЗМОЖНОСТЬ ДЕТЯМ ОБСУДИТЬ, НАЙТИ КОНСТРУКТИВНОЕ РЕШЕНИЕ;</a:t>
            </a:r>
          </a:p>
          <a:p>
            <a:r>
              <a:rPr lang="ru-RU" sz="1000" dirty="0" smtClean="0"/>
              <a:t>РАССКАЗЫВАЕТ, ОБСУЖДАЕТ С ДЕТЬМИ;</a:t>
            </a:r>
          </a:p>
          <a:p>
            <a:r>
              <a:rPr lang="ru-RU" sz="1000" dirty="0" smtClean="0"/>
              <a:t>ОБЪЯСНЯЕТ;</a:t>
            </a:r>
          </a:p>
          <a:p>
            <a:r>
              <a:rPr lang="ru-RU" sz="1000" dirty="0" smtClean="0"/>
              <a:t>ПРЕДОСТАВЛЯЕТ ВОЗМОЖНОСТЬ ЗАДАВАТЬ ВОПРОСЫ;</a:t>
            </a:r>
          </a:p>
          <a:p>
            <a:r>
              <a:rPr lang="ru-RU" sz="1000" dirty="0" smtClean="0"/>
              <a:t>ПОКАЗЫВАЕТ ЗАИНТЕРЕСОВАННОСТЬ;</a:t>
            </a:r>
          </a:p>
          <a:p>
            <a:r>
              <a:rPr lang="ru-RU" sz="1000" dirty="0" smtClean="0"/>
              <a:t>СОГЛАСОВЫВАЕТ С ДЕТЬМИ ДЕЙСТВИЯ, ИХ ПОЛСЕДОВАТЕЛЬНОСТЬ;</a:t>
            </a:r>
          </a:p>
          <a:p>
            <a:r>
              <a:rPr lang="ru-RU" sz="1000" dirty="0" smtClean="0"/>
              <a:t>ИСПОЛЬЗУЕТ НАГЛЯДНЫЕ, ИНФОРМАЦИОННЫЕ СРЕДСТВА;</a:t>
            </a:r>
          </a:p>
          <a:p>
            <a:r>
              <a:rPr lang="ru-RU" sz="1000" dirty="0" smtClean="0"/>
              <a:t>ОРГАНИЗУЕТ;</a:t>
            </a:r>
          </a:p>
          <a:p>
            <a:r>
              <a:rPr lang="ru-RU" sz="1000" dirty="0" smtClean="0"/>
              <a:t>ПОДДЕРЖИВАЕТ;</a:t>
            </a:r>
          </a:p>
          <a:p>
            <a:r>
              <a:rPr lang="ru-RU" sz="1000" dirty="0" smtClean="0"/>
              <a:t>СОВЕТУЕТ;</a:t>
            </a:r>
          </a:p>
          <a:p>
            <a:r>
              <a:rPr lang="ru-RU" sz="1000" dirty="0" smtClean="0"/>
              <a:t>АКТИВИЗИРУЕТ ОБСУЖДЕНИЕ;</a:t>
            </a:r>
          </a:p>
          <a:p>
            <a:r>
              <a:rPr lang="ru-RU" sz="1000" dirty="0" smtClean="0"/>
              <a:t>ПОКАЗЫВАЕТ ПОСЛЕДОВАТЕЛЬНОСТЬ ДЕЙСТВИЙ;</a:t>
            </a:r>
          </a:p>
          <a:p>
            <a:endParaRPr lang="ru-RU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50405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Действия детей в совместной деятельности педагога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908720"/>
            <a:ext cx="8686800" cy="5688632"/>
          </a:xfrm>
        </p:spPr>
        <p:txBody>
          <a:bodyPr>
            <a:noAutofit/>
          </a:bodyPr>
          <a:lstStyle/>
          <a:p>
            <a:r>
              <a:rPr lang="ru-RU" sz="1000" dirty="0" smtClean="0"/>
              <a:t>ДЕЛАЮТ ВЫБОР;</a:t>
            </a:r>
          </a:p>
          <a:p>
            <a:r>
              <a:rPr lang="ru-RU" sz="1000" dirty="0" smtClean="0"/>
              <a:t>АКТИВНО ИГРАЮТ;</a:t>
            </a:r>
          </a:p>
          <a:p>
            <a:r>
              <a:rPr lang="ru-RU" sz="1000" dirty="0" smtClean="0"/>
              <a:t>ОСУЩЕСТВЛЯЮТ КОНТРОЛЬ, ВЗАИМОКОНТРОЛЬ;</a:t>
            </a:r>
          </a:p>
          <a:p>
            <a:r>
              <a:rPr lang="ru-RU" sz="1000" dirty="0" smtClean="0"/>
              <a:t>НАБЛЮДАЮТ ЗА ДЕЙСТВИЕМ ВОСПИТАТЕЛЯ, ДРУГИХ ДЕТЕЙ;</a:t>
            </a:r>
          </a:p>
          <a:p>
            <a:r>
              <a:rPr lang="ru-RU" sz="1000" dirty="0" smtClean="0"/>
              <a:t>РАБОТАЮТ ВСЕ ВМЕСТЕ;</a:t>
            </a:r>
          </a:p>
          <a:p>
            <a:r>
              <a:rPr lang="ru-RU" sz="1000" dirty="0" smtClean="0"/>
              <a:t>ПРОЯВЛЯЮТ ЗАБОТУ ДРУГ О ДРУГЕ;</a:t>
            </a:r>
          </a:p>
          <a:p>
            <a:r>
              <a:rPr lang="ru-RU" sz="1000" dirty="0" smtClean="0"/>
              <a:t>ПРАКТИКУЮТСЯ В ОСУЩЕСТВЛЕНИИ ВЫБОРА;</a:t>
            </a:r>
          </a:p>
          <a:p>
            <a:r>
              <a:rPr lang="ru-RU" sz="1000" dirty="0" smtClean="0"/>
              <a:t>ПРОЯВЛЯЮТ СПОСОБНОСТЬ К КРИТИЧЕСКОМУ МЫШЛЕНИЮ, ДЕЛАЮТ САМОСТОЯТЕЛЬНЫЙ ВЫБОР</a:t>
            </a:r>
          </a:p>
          <a:p>
            <a:r>
              <a:rPr lang="ru-RU" sz="1000" dirty="0" smtClean="0"/>
              <a:t>СОРТИРУЮТ ПО РАЗМЕРУ, ФОРМЕ, ЦВЕТУ;</a:t>
            </a:r>
          </a:p>
          <a:p>
            <a:r>
              <a:rPr lang="ru-RU" sz="1000" dirty="0" smtClean="0"/>
              <a:t>ОСУЩЕСТВЛЯЮТ УСЛОВНЫЕ ДЕЙСТВИЯ В СИТУАЦИИ РОЛЕВОЙ ИГРЫ;</a:t>
            </a:r>
          </a:p>
          <a:p>
            <a:r>
              <a:rPr lang="ru-RU" sz="1000" dirty="0" smtClean="0"/>
              <a:t>ПРОЯВЛЯЮТ ИЗОБРЕТАТЕЛЬНОСТЬ; </a:t>
            </a:r>
          </a:p>
          <a:p>
            <a:r>
              <a:rPr lang="ru-RU" sz="1000" dirty="0" smtClean="0"/>
              <a:t>ИЩУТ, НАХОДЯТ РЕШЕНИЕ;</a:t>
            </a:r>
          </a:p>
          <a:p>
            <a:r>
              <a:rPr lang="ru-RU" sz="1000" dirty="0" smtClean="0"/>
              <a:t>ИЗМЕРЯЮТ; ВЗВЕШИВАЮТ; СТРОЯТ; СОПОСТАВЛЯЮТ; </a:t>
            </a:r>
          </a:p>
          <a:p>
            <a:r>
              <a:rPr lang="ru-RU" sz="1000" dirty="0" smtClean="0"/>
              <a:t>ВЫСТРАИВАЮТ ПОРЯДОК И ПОСЛЕДОВАТЕЛЬНОСТЬ;</a:t>
            </a:r>
          </a:p>
          <a:p>
            <a:r>
              <a:rPr lang="ru-RU" sz="1000" dirty="0" smtClean="0"/>
              <a:t>СОРТИРУЮТ; КЛАССИФИЦИРУЮТ;</a:t>
            </a:r>
          </a:p>
          <a:p>
            <a:r>
              <a:rPr lang="ru-RU" sz="1000" dirty="0" smtClean="0"/>
              <a:t>СЛУШАЮТ; </a:t>
            </a:r>
          </a:p>
          <a:p>
            <a:r>
              <a:rPr lang="ru-RU" sz="1000" dirty="0" smtClean="0"/>
              <a:t>ВЫРАЖАЮТ СОБСТВЕННЫЕ МЫСЛИ;</a:t>
            </a:r>
          </a:p>
          <a:p>
            <a:r>
              <a:rPr lang="ru-RU" sz="1000" dirty="0" smtClean="0"/>
              <a:t>ВЫРЕЗАЮТ ИЗ БУМАГИ;</a:t>
            </a:r>
          </a:p>
          <a:p>
            <a:r>
              <a:rPr lang="ru-RU" sz="1000" dirty="0" smtClean="0"/>
              <a:t>СКЛАДЫВАЮТ ПО ОБРАЗЦУ;</a:t>
            </a:r>
          </a:p>
          <a:p>
            <a:r>
              <a:rPr lang="ru-RU" sz="1000" dirty="0" smtClean="0"/>
              <a:t>ФИКСИРУЮТ;</a:t>
            </a:r>
          </a:p>
          <a:p>
            <a:r>
              <a:rPr lang="ru-RU" sz="1000" dirty="0" smtClean="0"/>
              <a:t>ВЫРАЖАЮТ СОБСТВЕННЫЕ ЧУВСТВА;</a:t>
            </a:r>
          </a:p>
          <a:p>
            <a:r>
              <a:rPr lang="ru-RU" sz="1000" dirty="0" smtClean="0"/>
              <a:t>КОНТРОЛИРУЮТ ПОРЫВ;</a:t>
            </a:r>
          </a:p>
          <a:p>
            <a:r>
              <a:rPr lang="ru-RU" sz="1000" dirty="0" smtClean="0"/>
              <a:t>САМОСТОЯТЕЛЬНО РЕШАЮТ ПРОБЛЕМУ, ПОСТАВЛЕННУЮ ЗАДАЧУ;</a:t>
            </a:r>
          </a:p>
          <a:p>
            <a:r>
              <a:rPr lang="ru-RU" sz="1000" dirty="0" smtClean="0"/>
              <a:t>УПОРЯДОЧИВАЮТ;</a:t>
            </a:r>
          </a:p>
          <a:p>
            <a:r>
              <a:rPr lang="ru-RU" sz="1000" dirty="0" smtClean="0"/>
              <a:t>ВЫРАЖАЮТ СОБСТВЕННЫЕ СУЖДЕНИЯ;</a:t>
            </a:r>
          </a:p>
          <a:p>
            <a:r>
              <a:rPr lang="ru-RU" sz="1000" dirty="0" smtClean="0"/>
              <a:t>ВЫПОЛНЯЮТ ПОД ДИКТОВКУ;</a:t>
            </a:r>
          </a:p>
          <a:p>
            <a:r>
              <a:rPr lang="ru-RU" sz="1000" dirty="0" smtClean="0"/>
              <a:t>РАССКАЗЫВАЮТ; ОБЪЯСНЯЮТ;</a:t>
            </a:r>
          </a:p>
          <a:p>
            <a:r>
              <a:rPr lang="ru-RU" sz="1000" dirty="0" smtClean="0"/>
              <a:t>КОНСТРУИРУЮТ;</a:t>
            </a:r>
          </a:p>
          <a:p>
            <a:r>
              <a:rPr lang="ru-RU" sz="1000" dirty="0" smtClean="0"/>
              <a:t>РАЗРЕШАЮТ КОНФЛИКТ;</a:t>
            </a:r>
          </a:p>
          <a:p>
            <a:r>
              <a:rPr lang="ru-RU" sz="1000" dirty="0" smtClean="0"/>
              <a:t>ОРГАНИЗУЮТ;</a:t>
            </a:r>
          </a:p>
          <a:p>
            <a:r>
              <a:rPr lang="ru-RU" sz="1000" dirty="0" smtClean="0"/>
              <a:t>РАССКАЗЫВАЮТ О СВОИХ ЧУВСТВАХ, ЧУВСТВАХДРУГИХ ДЕТЕЙ, ГЕРОЕВ ПРОИЗВЕДЕНИЙ;</a:t>
            </a:r>
          </a:p>
          <a:p>
            <a:r>
              <a:rPr lang="ru-RU" sz="1000" dirty="0" smtClean="0"/>
              <a:t>ОБОБЩАЮТ;</a:t>
            </a:r>
          </a:p>
          <a:p>
            <a:endParaRPr lang="ru-RU" sz="105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42493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/>
              <a:t>ПЕРЕНОСЯТ ПОЛУЧЕННЫЙ ОПЫТ ВО ВРЕМЯ ОДНОЙ ДЕЯТЕЛЬНОСТИ В ДРУГУЮ ДЕЯТЕЛЬНОСТЬ;</a:t>
            </a:r>
          </a:p>
          <a:p>
            <a:r>
              <a:rPr lang="ru-RU" sz="1200" dirty="0" smtClean="0"/>
              <a:t>ДЕМОНСТРУРУЮТ ФИЗИЧЕСКУЮ АКТИВНОСТЬ;</a:t>
            </a:r>
          </a:p>
          <a:p>
            <a:r>
              <a:rPr lang="ru-RU" sz="1200" dirty="0" smtClean="0"/>
              <a:t>СОБЛЮДАЮТ ОЧЕРЕДНОСТЬ;</a:t>
            </a:r>
          </a:p>
          <a:p>
            <a:r>
              <a:rPr lang="ru-RU" sz="1200" dirty="0" smtClean="0"/>
              <a:t>ВЫСТРАИВАЮТ ПОЛНЫЙ ОТВЕТ, ПРЕДЛОЖЕНИЕ;</a:t>
            </a:r>
          </a:p>
          <a:p>
            <a:r>
              <a:rPr lang="ru-RU" sz="1200" dirty="0" smtClean="0"/>
              <a:t>ИСПОЛЬЗУЮТ СЛОЖНЫЕ ГРАМАТИЧЕСКИЕ КОНСТРУКЦИИ;</a:t>
            </a:r>
          </a:p>
          <a:p>
            <a:r>
              <a:rPr lang="ru-RU" sz="1200" dirty="0" smtClean="0"/>
              <a:t>БЕРУТ НА СЕБЯ РОЛЬ, РАСПРЕДЕЛЯЮТ РОЛИ САМОСТОЯТЕЛЬНО;</a:t>
            </a:r>
          </a:p>
          <a:p>
            <a:r>
              <a:rPr lang="ru-RU" sz="1200" dirty="0" smtClean="0"/>
              <a:t>УСТАНАВЛИВАЮТ ПРАВИЛА</a:t>
            </a:r>
          </a:p>
          <a:p>
            <a:r>
              <a:rPr lang="ru-RU" sz="1200" dirty="0" smtClean="0"/>
              <a:t>ПОДБИРАЮТ…; ВЫПОЛНЯЮТ ЗАДАНИЕ В СООТВЕТСТВИИ С УСТАНОВЛЕННЫМИ ТРЕБОВАНИЯМИ;</a:t>
            </a:r>
          </a:p>
          <a:p>
            <a:r>
              <a:rPr lang="ru-RU" sz="1200" dirty="0" smtClean="0"/>
              <a:t>ИГРАЮТ СЛОВАМИ;</a:t>
            </a:r>
          </a:p>
          <a:p>
            <a:r>
              <a:rPr lang="ru-RU" sz="1200" dirty="0" smtClean="0"/>
              <a:t>САМОСТОЯТЕЛЬНО ИСПРАВЛЯЮТ РЕЧЕВЫЕ ОШИБКИ;</a:t>
            </a:r>
          </a:p>
          <a:p>
            <a:r>
              <a:rPr lang="ru-RU" sz="1200" dirty="0" smtClean="0"/>
              <a:t>ВЫПОЛНЯЮТ ПО ОБРАЗЦУ, ПО ИНСТРУКЦИИ ВЗРОСЛОГО;</a:t>
            </a:r>
          </a:p>
          <a:p>
            <a:r>
              <a:rPr lang="ru-RU" sz="1200" dirty="0" smtClean="0"/>
              <a:t>РАССКАЗЫВАЮТ; ПЕРЕСКАЗЫВАЮТ; ЗАУЧИВАЮТ;</a:t>
            </a:r>
          </a:p>
          <a:p>
            <a:r>
              <a:rPr lang="ru-RU" sz="1200" dirty="0" smtClean="0"/>
              <a:t>ОПРОБУЮТ СВОИ ИДЕИ;</a:t>
            </a:r>
          </a:p>
          <a:p>
            <a:r>
              <a:rPr lang="ru-RU" sz="1200" dirty="0" smtClean="0"/>
              <a:t>ОСВАИВАЮТ ПОСЛЕДОВАТЕЛЬНОСТЬ ДЕЙСТВИЙ;</a:t>
            </a:r>
          </a:p>
          <a:p>
            <a:r>
              <a:rPr lang="ru-RU" sz="1200" dirty="0" smtClean="0"/>
              <a:t>ДЕМОНСТРИРУЮТ;</a:t>
            </a:r>
          </a:p>
          <a:p>
            <a:r>
              <a:rPr lang="ru-RU" sz="1200" dirty="0" smtClean="0"/>
              <a:t>ПОКАЗЫВАЮТ ИЗОБРАЖЕНИЯ НАЗЫВАЕМЫХ ПЕДАГОГОМ ПРЕДМЕТОВ;</a:t>
            </a:r>
          </a:p>
          <a:p>
            <a:r>
              <a:rPr lang="ru-RU" sz="1200" dirty="0" smtClean="0"/>
              <a:t>ОТГАДЫВАЮТ ПРЕДМЕТ ПО ОПИСАНИЮ ЕГО НАЗНАЧЕНИЯ;</a:t>
            </a:r>
          </a:p>
          <a:p>
            <a:r>
              <a:rPr lang="ru-RU" sz="1200" dirty="0" smtClean="0"/>
              <a:t>ОТГАДЫВАЮТ ЗАГАДКУ;</a:t>
            </a:r>
          </a:p>
          <a:p>
            <a:r>
              <a:rPr lang="ru-RU" sz="1200" dirty="0" smtClean="0"/>
              <a:t>ПОКАЗЫВАЮТ НА КАРТИНКАХ ИЗОБРАЖЕНИЯ, СООТВЕТСТВУЮЩИЕ ОПИСАНИЮ;</a:t>
            </a:r>
          </a:p>
          <a:p>
            <a:r>
              <a:rPr lang="ru-RU" sz="1200" dirty="0" smtClean="0"/>
              <a:t>РАСПОЛАГАЮТ ПРЕДМЕТЫ В ОПРЕДЕЛЕННОМ ПОРЯДКЕ;</a:t>
            </a:r>
          </a:p>
          <a:p>
            <a:r>
              <a:rPr lang="ru-RU" sz="1200" dirty="0" smtClean="0"/>
              <a:t>ПОКАЗЫВАЮТ НА КАРТИНКАХ, ПИКТОГРАММАХ, СХЕМАХ ИЗОБРАЖЕНИЕ ЛЕЙСТВИЯ (ЭМОЦИИ);</a:t>
            </a:r>
          </a:p>
          <a:p>
            <a:r>
              <a:rPr lang="ru-RU" sz="1200" dirty="0" smtClean="0"/>
              <a:t>РАССКАЗЫВАЮТ НА ПАМЯТЬ СТИХОТВОРЕНИЕ, ЗАГАДКУ, ПОСЛОВИЦУ, ПОГОВОРКУ, ПОТЕШКУ, СЮЖЕТ;</a:t>
            </a:r>
          </a:p>
          <a:p>
            <a:r>
              <a:rPr lang="ru-RU" sz="1200" dirty="0" smtClean="0"/>
              <a:t>УЧАСТВУЮТ В ГРУППОВЫХ ДЕЙСТВИЯХ;</a:t>
            </a:r>
          </a:p>
          <a:p>
            <a:r>
              <a:rPr lang="ru-RU" sz="1200" dirty="0" smtClean="0"/>
              <a:t>ВЫРАЖАЮТ РАЗЛИЧНЫЕ ЭМОЦИИ ПОСРЕДСТВОМ ДЕЙСТВИЙ, СЛОВ, МИМИКИ;</a:t>
            </a:r>
          </a:p>
          <a:p>
            <a:r>
              <a:rPr lang="ru-RU" sz="1200" dirty="0" smtClean="0"/>
              <a:t>ДЕМОНСТРИРУЮТ РАЗНООБРАЗНОЕ ИСПОЛЬЗОВАНИЕ ЯЗЫКА, ПОЛУЧЕНИЯ ИНФОРМАЦИИ, ПЕРЕДАЧИ ИНФОРМАЦИИ, ФАНТАЗИРОВАНИЕ, ВЫРАЖЕНИЕ МНЕНИЯ;</a:t>
            </a:r>
          </a:p>
          <a:p>
            <a:r>
              <a:rPr lang="ru-RU" sz="1200" dirty="0" smtClean="0"/>
              <a:t>ВЫРАЖАЮТ СВОЕ МНЕНИЕ ПО ВОПРОСУ…;</a:t>
            </a:r>
          </a:p>
          <a:p>
            <a:r>
              <a:rPr lang="ru-RU" sz="1200" dirty="0" smtClean="0"/>
              <a:t>РАЗЫГРЫВАЮТ СЦЕНКУ, СКАЗКУ, ДИАЛОГ;</a:t>
            </a:r>
          </a:p>
          <a:p>
            <a:r>
              <a:rPr lang="ru-RU" sz="1200" dirty="0" smtClean="0"/>
              <a:t>РАССКАЗЫВАЮТ О СОБЫТИЯХ;</a:t>
            </a:r>
          </a:p>
          <a:p>
            <a:r>
              <a:rPr lang="ru-RU" sz="1200" dirty="0" smtClean="0"/>
              <a:t>ДЕЛЯТСЯ ВПЕЧАТЛЕНИЯМИ;</a:t>
            </a:r>
          </a:p>
          <a:p>
            <a:r>
              <a:rPr lang="ru-RU" sz="1200" dirty="0" smtClean="0"/>
              <a:t>ПЕРЕСКАЗЫВАЮТ СЮЖЕТ, ИТОРИЮ;</a:t>
            </a:r>
          </a:p>
          <a:p>
            <a:r>
              <a:rPr lang="ru-RU" sz="1200" dirty="0" smtClean="0"/>
              <a:t>ДЕЙСТВУЮТ СО СТРОИТЕЛЬНЫМ МАТЕРИАЛОМ (ПО СХЕМЕ, ПО ИНСТРУКЦИИ, ПО ОБРАЗЦУ, ПО ОПИСАНИЮ);</a:t>
            </a:r>
          </a:p>
          <a:p>
            <a:endParaRPr lang="ru-RU" sz="1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557</TotalTime>
  <Words>970</Words>
  <Application>Microsoft Office PowerPoint</Application>
  <PresentationFormat>Экран (4:3)</PresentationFormat>
  <Paragraphs>190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Конструкт занятия в соответствии с ФГОС</vt:lpstr>
      <vt:lpstr>Слайд 2</vt:lpstr>
      <vt:lpstr>Слайд 3</vt:lpstr>
      <vt:lpstr>Слайд 4</vt:lpstr>
      <vt:lpstr>Слайд 5</vt:lpstr>
      <vt:lpstr>Последовательность деятельности</vt:lpstr>
      <vt:lpstr>Действия педагога в совместной деятельности с детьми</vt:lpstr>
      <vt:lpstr>Действия детей в совместной деятельности педагога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Конструкт занятия в соответствии с ФГОС</dc:title>
  <cp:lastModifiedBy>Home</cp:lastModifiedBy>
  <cp:revision>59</cp:revision>
  <dcterms:modified xsi:type="dcterms:W3CDTF">2015-04-14T05:29:33Z</dcterms:modified>
</cp:coreProperties>
</file>