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256" r:id="rId2"/>
    <p:sldId id="257"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491170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198925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53960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792695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797561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92233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440945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1657964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86422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297948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25.01.2016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3866427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25.01.2016</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extLst>
      <p:ext uri="{BB962C8B-B14F-4D97-AF65-F5344CB8AC3E}">
        <p14:creationId xmlns:p14="http://schemas.microsoft.com/office/powerpoint/2010/main" xmlns="" val="20978196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79512" y="260648"/>
            <a:ext cx="2880320" cy="6503742"/>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ru-RU" sz="2000" dirty="0" smtClean="0"/>
          </a:p>
        </p:txBody>
      </p:sp>
      <p:sp>
        <p:nvSpPr>
          <p:cNvPr id="5" name="Скругленный прямоугольник 4"/>
          <p:cNvSpPr/>
          <p:nvPr/>
        </p:nvSpPr>
        <p:spPr>
          <a:xfrm>
            <a:off x="3137883" y="156816"/>
            <a:ext cx="2880320" cy="3416200"/>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75"/>
              </a:lnSpc>
              <a:spcBef>
                <a:spcPts val="1125"/>
              </a:spcBef>
              <a:spcAft>
                <a:spcPts val="1125"/>
              </a:spcAft>
            </a:pPr>
            <a:endParaRPr lang="ru-RU" kern="1400" dirty="0" smtClean="0">
              <a:solidFill>
                <a:srgbClr val="555555"/>
              </a:solidFill>
              <a:latin typeface="Times New Roman"/>
            </a:endParaRPr>
          </a:p>
          <a:p>
            <a:pPr algn="ctr">
              <a:lnSpc>
                <a:spcPts val="1575"/>
              </a:lnSpc>
              <a:spcBef>
                <a:spcPts val="1125"/>
              </a:spcBef>
              <a:spcAft>
                <a:spcPts val="1125"/>
              </a:spcAft>
            </a:pPr>
            <a:r>
              <a:rPr lang="ru-RU" kern="1400" dirty="0" smtClean="0">
                <a:solidFill>
                  <a:srgbClr val="555555"/>
                </a:solidFill>
                <a:latin typeface="Georgia" panose="02040502050405020303" pitchFamily="18" charset="0"/>
              </a:rPr>
              <a:t>Помните</a:t>
            </a:r>
            <a:r>
              <a:rPr lang="ru-RU" kern="1400" dirty="0">
                <a:solidFill>
                  <a:srgbClr val="555555"/>
                </a:solidFill>
                <a:latin typeface="Georgia" panose="02040502050405020303" pitchFamily="18" charset="0"/>
              </a:rPr>
              <a:t>, что любая нагрузка гораздо      полезнее ее                отсутствия, даже </a:t>
            </a:r>
            <a:r>
              <a:rPr lang="ru-RU" kern="1400" dirty="0" smtClean="0">
                <a:solidFill>
                  <a:srgbClr val="555555"/>
                </a:solidFill>
                <a:latin typeface="Georgia" panose="02040502050405020303" pitchFamily="18" charset="0"/>
              </a:rPr>
              <a:t>если </a:t>
            </a:r>
            <a:r>
              <a:rPr lang="ru-RU" kern="1400" dirty="0">
                <a:solidFill>
                  <a:srgbClr val="555555"/>
                </a:solidFill>
                <a:latin typeface="Georgia" panose="02040502050405020303" pitchFamily="18" charset="0"/>
              </a:rPr>
              <a:t>вам не удается           соблюдать режим      занятий, то просто    играйте почаще   с детьми. Это самая  лучшая форма          выражения любви       и заботы!</a:t>
            </a:r>
            <a:endParaRPr lang="ru-RU" sz="900" kern="1400" dirty="0">
              <a:solidFill>
                <a:srgbClr val="000000"/>
              </a:solidFill>
              <a:latin typeface="Georgia" panose="02040502050405020303" pitchFamily="18" charset="0"/>
            </a:endParaRPr>
          </a:p>
          <a:p>
            <a:pPr>
              <a:lnSpc>
                <a:spcPct val="119000"/>
              </a:lnSpc>
              <a:spcAft>
                <a:spcPts val="600"/>
              </a:spcAft>
            </a:pPr>
            <a:r>
              <a:rPr lang="ru-RU" sz="900" kern="1400" dirty="0">
                <a:solidFill>
                  <a:srgbClr val="000000"/>
                </a:solidFill>
              </a:rPr>
              <a:t> </a:t>
            </a:r>
          </a:p>
        </p:txBody>
      </p:sp>
      <p:sp>
        <p:nvSpPr>
          <p:cNvPr id="6" name="Скругленный прямоугольник 5"/>
          <p:cNvSpPr/>
          <p:nvPr/>
        </p:nvSpPr>
        <p:spPr>
          <a:xfrm>
            <a:off x="6084168" y="116633"/>
            <a:ext cx="2880320" cy="1008112"/>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smtClean="0">
              <a:solidFill>
                <a:srgbClr val="C00000"/>
              </a:solidFill>
            </a:endParaRPr>
          </a:p>
          <a:p>
            <a:pPr algn="ctr"/>
            <a:endParaRPr lang="ru-RU" sz="1400" dirty="0" smtClean="0">
              <a:solidFill>
                <a:srgbClr val="C00000"/>
              </a:solidFill>
            </a:endParaRPr>
          </a:p>
          <a:p>
            <a:pPr algn="ctr"/>
            <a:endParaRPr lang="ru-RU" sz="1400" dirty="0">
              <a:solidFill>
                <a:schemeClr val="accent6">
                  <a:lumMod val="75000"/>
                </a:schemeClr>
              </a:solidFill>
            </a:endParaRPr>
          </a:p>
          <a:p>
            <a:pPr algn="ctr"/>
            <a:r>
              <a:rPr lang="ru-RU" sz="1400" dirty="0">
                <a:solidFill>
                  <a:srgbClr val="C00000"/>
                </a:solidFill>
              </a:rPr>
              <a:t> </a:t>
            </a:r>
          </a:p>
        </p:txBody>
      </p:sp>
      <p:sp>
        <p:nvSpPr>
          <p:cNvPr id="7" name="Скругленный прямоугольник 6"/>
          <p:cNvSpPr/>
          <p:nvPr/>
        </p:nvSpPr>
        <p:spPr>
          <a:xfrm>
            <a:off x="6084168" y="1340768"/>
            <a:ext cx="2880320" cy="4176465"/>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600" b="1" kern="1800" cap="all" spc="350" dirty="0" smtClean="0">
              <a:solidFill>
                <a:srgbClr val="FF0000"/>
              </a:solidFill>
              <a:latin typeface="Times New Roman"/>
            </a:endParaRPr>
          </a:p>
          <a:p>
            <a:pPr algn="ctr"/>
            <a:endParaRPr lang="ru-RU" sz="2000" b="1" kern="1800" cap="all" spc="350" dirty="0" smtClean="0">
              <a:solidFill>
                <a:srgbClr val="FF0000"/>
              </a:solidFill>
              <a:latin typeface="Georgia" panose="02040502050405020303" pitchFamily="18" charset="0"/>
            </a:endParaRPr>
          </a:p>
          <a:p>
            <a:pPr algn="ctr"/>
            <a:endParaRPr lang="ru-RU" sz="2000" b="1" kern="1800" cap="all" spc="350" dirty="0">
              <a:solidFill>
                <a:srgbClr val="FF0000"/>
              </a:solidFill>
              <a:latin typeface="Georgia" panose="02040502050405020303" pitchFamily="18" charset="0"/>
            </a:endParaRPr>
          </a:p>
          <a:p>
            <a:pPr algn="ctr"/>
            <a:endParaRPr lang="ru-RU" sz="2400" b="1" kern="1800" cap="all" spc="350" dirty="0" smtClean="0">
              <a:solidFill>
                <a:srgbClr val="FF0000"/>
              </a:solidFill>
              <a:latin typeface="Georgia" panose="02040502050405020303" pitchFamily="18" charset="0"/>
            </a:endParaRPr>
          </a:p>
          <a:p>
            <a:pPr algn="ctr"/>
            <a:endParaRPr lang="ru-RU" sz="2000" b="1" kern="1800" cap="all" spc="350" dirty="0">
              <a:solidFill>
                <a:srgbClr val="FF0000"/>
              </a:solidFill>
              <a:latin typeface="Georgia" panose="02040502050405020303" pitchFamily="18" charset="0"/>
            </a:endParaRPr>
          </a:p>
          <a:p>
            <a:pPr algn="ctr"/>
            <a:endParaRPr lang="ru-RU" sz="2000" b="1" kern="1800" cap="all" spc="350" dirty="0" smtClean="0">
              <a:solidFill>
                <a:srgbClr val="FF0000"/>
              </a:solidFill>
              <a:latin typeface="Georgia" panose="02040502050405020303" pitchFamily="18" charset="0"/>
            </a:endParaRPr>
          </a:p>
          <a:p>
            <a:pPr algn="ctr"/>
            <a:endParaRPr lang="ru-RU" sz="2000" b="1" kern="1800" cap="all" spc="350" dirty="0">
              <a:solidFill>
                <a:srgbClr val="FF0000"/>
              </a:solidFill>
              <a:latin typeface="Georgia" panose="02040502050405020303" pitchFamily="18" charset="0"/>
            </a:endParaRPr>
          </a:p>
          <a:p>
            <a:pPr algn="ctr"/>
            <a:endParaRPr lang="ru-RU" sz="2000" b="1" kern="1800" cap="all" spc="350" dirty="0" smtClean="0">
              <a:solidFill>
                <a:srgbClr val="FF0000"/>
              </a:solidFill>
              <a:latin typeface="Georgia" panose="02040502050405020303" pitchFamily="18" charset="0"/>
            </a:endParaRPr>
          </a:p>
          <a:p>
            <a:pPr algn="ctr"/>
            <a:endParaRPr lang="ru-RU" sz="2000" b="1" kern="1800" cap="all" spc="350" dirty="0">
              <a:solidFill>
                <a:srgbClr val="FF0000"/>
              </a:solidFill>
              <a:latin typeface="Georgia" panose="02040502050405020303" pitchFamily="18" charset="0"/>
            </a:endParaRPr>
          </a:p>
          <a:p>
            <a:pPr algn="ctr"/>
            <a:r>
              <a:rPr lang="ru-RU" sz="2000" b="1" kern="1800" cap="all" spc="350" dirty="0" smtClean="0">
                <a:solidFill>
                  <a:srgbClr val="FF0000"/>
                </a:solidFill>
                <a:latin typeface="Georgia" panose="02040502050405020303" pitchFamily="18" charset="0"/>
              </a:rPr>
              <a:t> </a:t>
            </a:r>
            <a:endParaRPr lang="ru-RU" sz="2000" b="1" kern="1400" cap="all" spc="350" dirty="0">
              <a:solidFill>
                <a:srgbClr val="FF0000"/>
              </a:solidFill>
              <a:latin typeface="Georgia" panose="02040502050405020303" pitchFamily="18" charset="0"/>
            </a:endParaRPr>
          </a:p>
          <a:p>
            <a:pPr>
              <a:lnSpc>
                <a:spcPct val="119000"/>
              </a:lnSpc>
              <a:spcAft>
                <a:spcPts val="600"/>
              </a:spcAft>
            </a:pPr>
            <a:r>
              <a:rPr lang="ru-RU" sz="2000" kern="1400" dirty="0">
                <a:solidFill>
                  <a:srgbClr val="000000"/>
                </a:solidFill>
                <a:latin typeface="Georgia" panose="02040502050405020303" pitchFamily="18" charset="0"/>
              </a:rPr>
              <a:t> </a:t>
            </a:r>
          </a:p>
        </p:txBody>
      </p:sp>
      <p:sp>
        <p:nvSpPr>
          <p:cNvPr id="8" name="Скругленный прямоугольник 7"/>
          <p:cNvSpPr/>
          <p:nvPr/>
        </p:nvSpPr>
        <p:spPr>
          <a:xfrm>
            <a:off x="6084168" y="5589240"/>
            <a:ext cx="2880320" cy="990949"/>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sz="1400" dirty="0" smtClean="0">
              <a:solidFill>
                <a:srgbClr val="C00000"/>
              </a:solidFill>
            </a:endParaRPr>
          </a:p>
          <a:p>
            <a:pPr algn="ctr"/>
            <a:endParaRPr lang="ru-RU" sz="1400" dirty="0" smtClean="0">
              <a:solidFill>
                <a:srgbClr val="C00000"/>
              </a:solidFill>
            </a:endParaRPr>
          </a:p>
          <a:p>
            <a:pPr algn="ctr"/>
            <a:endParaRPr lang="ru-RU" sz="1400" dirty="0">
              <a:solidFill>
                <a:schemeClr val="accent6">
                  <a:lumMod val="75000"/>
                </a:schemeClr>
              </a:solidFill>
              <a:latin typeface="Georgia" panose="02040502050405020303" pitchFamily="18" charset="0"/>
            </a:endParaRPr>
          </a:p>
          <a:p>
            <a:pPr algn="ctr"/>
            <a:r>
              <a:rPr lang="ru-RU" sz="1400" dirty="0">
                <a:solidFill>
                  <a:srgbClr val="C00000"/>
                </a:solidFill>
              </a:rPr>
              <a:t> </a:t>
            </a:r>
          </a:p>
        </p:txBody>
      </p:sp>
      <p:sp>
        <p:nvSpPr>
          <p:cNvPr id="9" name="Скругленный прямоугольник 8"/>
          <p:cNvSpPr/>
          <p:nvPr/>
        </p:nvSpPr>
        <p:spPr>
          <a:xfrm>
            <a:off x="3131840" y="3645024"/>
            <a:ext cx="2880320" cy="2912144"/>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9000"/>
              </a:lnSpc>
              <a:spcAft>
                <a:spcPts val="600"/>
              </a:spcAft>
            </a:pPr>
            <a:endParaRPr lang="ru-RU" sz="1050" kern="1400" dirty="0">
              <a:solidFill>
                <a:srgbClr val="000000"/>
              </a:solidFill>
            </a:endParaRPr>
          </a:p>
        </p:txBody>
      </p:sp>
      <p:sp>
        <p:nvSpPr>
          <p:cNvPr id="2049" name="Rectangle 1"/>
          <p:cNvSpPr>
            <a:spLocks noChangeArrowheads="1"/>
          </p:cNvSpPr>
          <p:nvPr/>
        </p:nvSpPr>
        <p:spPr bwMode="auto">
          <a:xfrm>
            <a:off x="6012160" y="66567"/>
            <a:ext cx="2952328"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100" b="1"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Муниципальное автономное</a:t>
            </a:r>
            <a:endPar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100" b="1"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дошкольное образовательное</a:t>
            </a:r>
            <a:endPar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100" b="1"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учреждение </a:t>
            </a:r>
            <a:r>
              <a:rPr kumimoji="0" lang="ru-RU" sz="1100" b="1" i="1" u="none" strike="noStrike" cap="none" normalizeH="0" baseline="0" dirty="0" err="1" smtClean="0">
                <a:ln>
                  <a:noFill/>
                </a:ln>
                <a:solidFill>
                  <a:srgbClr val="0000FF"/>
                </a:solidFill>
                <a:effectLst/>
                <a:latin typeface="Arial" pitchFamily="34" charset="0"/>
                <a:ea typeface="Times New Roman" pitchFamily="18" charset="0"/>
                <a:cs typeface="Arial" pitchFamily="34" charset="0"/>
              </a:rPr>
              <a:t>Невьянского</a:t>
            </a:r>
            <a:r>
              <a:rPr kumimoji="0" lang="ru-RU" sz="1100" b="1"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 </a:t>
            </a:r>
            <a:r>
              <a:rPr kumimoji="0" lang="ru-RU" sz="1100" b="1" i="1" u="none" strike="noStrike" cap="none" normalizeH="0" baseline="0" dirty="0" err="1" smtClean="0">
                <a:ln>
                  <a:noFill/>
                </a:ln>
                <a:solidFill>
                  <a:srgbClr val="0000FF"/>
                </a:solidFill>
                <a:effectLst/>
                <a:latin typeface="Arial" pitchFamily="34" charset="0"/>
                <a:ea typeface="Times New Roman" pitchFamily="18" charset="0"/>
                <a:cs typeface="Arial" pitchFamily="34" charset="0"/>
              </a:rPr>
              <a:t>гордского</a:t>
            </a:r>
            <a:endParaRPr kumimoji="0" lang="ru-RU" sz="11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1100" b="1" i="1" u="none" strike="noStrike" cap="none" normalizeH="0" baseline="0" dirty="0" smtClean="0">
                <a:ln>
                  <a:noFill/>
                </a:ln>
                <a:solidFill>
                  <a:srgbClr val="0000FF"/>
                </a:solidFill>
                <a:effectLst/>
                <a:latin typeface="Arial" pitchFamily="34" charset="0"/>
                <a:ea typeface="Times New Roman" pitchFamily="18" charset="0"/>
                <a:cs typeface="Arial" pitchFamily="34" charset="0"/>
              </a:rPr>
              <a:t>округа детский сад комбинированного вида №39 «Родничок»</a:t>
            </a:r>
            <a:endParaRPr kumimoji="0" lang="ru-RU" sz="11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1" name="Picture 3" descr="http://xn--121-8cdu0f.xn--p1ai/wp-content/uploads/2014/10/p5_p36_kroha.jpg"/>
          <p:cNvPicPr>
            <a:picLocks noChangeAspect="1" noChangeArrowheads="1"/>
          </p:cNvPicPr>
          <p:nvPr/>
        </p:nvPicPr>
        <p:blipFill>
          <a:blip r:embed="rId2" cstate="print"/>
          <a:srcRect/>
          <a:stretch>
            <a:fillRect/>
          </a:stretch>
        </p:blipFill>
        <p:spPr bwMode="auto">
          <a:xfrm>
            <a:off x="6300192" y="1412776"/>
            <a:ext cx="2520280" cy="2448271"/>
          </a:xfrm>
          <a:prstGeom prst="ellipse">
            <a:avLst/>
          </a:prstGeom>
          <a:ln>
            <a:noFill/>
          </a:ln>
          <a:effectLst>
            <a:softEdge rad="112500"/>
          </a:effectLst>
        </p:spPr>
      </p:pic>
      <p:sp>
        <p:nvSpPr>
          <p:cNvPr id="12" name="TextBox 11"/>
          <p:cNvSpPr txBox="1"/>
          <p:nvPr/>
        </p:nvSpPr>
        <p:spPr>
          <a:xfrm>
            <a:off x="7740352" y="1556792"/>
            <a:ext cx="720080" cy="261610"/>
          </a:xfrm>
          <a:prstGeom prst="rect">
            <a:avLst/>
          </a:prstGeom>
          <a:noFill/>
        </p:spPr>
        <p:txBody>
          <a:bodyPr wrap="square" rtlCol="0">
            <a:spAutoFit/>
          </a:bodyPr>
          <a:lstStyle/>
          <a:p>
            <a:r>
              <a:rPr lang="ru-RU" sz="1050" b="1" dirty="0" smtClean="0">
                <a:solidFill>
                  <a:srgbClr val="C00000"/>
                </a:solidFill>
              </a:rPr>
              <a:t> </a:t>
            </a:r>
            <a:r>
              <a:rPr lang="ru-RU" sz="1100" b="1" dirty="0" smtClean="0">
                <a:solidFill>
                  <a:srgbClr val="C00000"/>
                </a:solidFill>
                <a:latin typeface="Times New Roman" pitchFamily="18" charset="0"/>
                <a:cs typeface="Times New Roman" pitchFamily="18" charset="0"/>
              </a:rPr>
              <a:t>№2</a:t>
            </a:r>
            <a:endParaRPr lang="ru-RU" sz="1100" b="1" dirty="0">
              <a:solidFill>
                <a:srgbClr val="C00000"/>
              </a:solidFill>
              <a:latin typeface="Times New Roman" pitchFamily="18" charset="0"/>
              <a:cs typeface="Times New Roman" pitchFamily="18" charset="0"/>
            </a:endParaRPr>
          </a:p>
        </p:txBody>
      </p:sp>
      <p:sp>
        <p:nvSpPr>
          <p:cNvPr id="13" name="TextBox 12"/>
          <p:cNvSpPr txBox="1"/>
          <p:nvPr/>
        </p:nvSpPr>
        <p:spPr>
          <a:xfrm>
            <a:off x="6228185" y="3933056"/>
            <a:ext cx="2592288" cy="1077218"/>
          </a:xfrm>
          <a:prstGeom prst="rect">
            <a:avLst/>
          </a:prstGeom>
          <a:noFill/>
        </p:spPr>
        <p:txBody>
          <a:bodyPr wrap="square" rtlCol="0">
            <a:spAutoFit/>
          </a:bodyPr>
          <a:lstStyle/>
          <a:p>
            <a:pPr algn="ctr"/>
            <a:r>
              <a:rPr lang="ru-RU" sz="1600" dirty="0" smtClean="0">
                <a:solidFill>
                  <a:srgbClr val="7030A0"/>
                </a:solidFill>
                <a:latin typeface="Book Antiqua" pitchFamily="18" charset="0"/>
                <a:cs typeface="Times New Roman" pitchFamily="18" charset="0"/>
              </a:rPr>
              <a:t>Адаптационный период</a:t>
            </a:r>
          </a:p>
          <a:p>
            <a:pPr algn="ctr"/>
            <a:r>
              <a:rPr lang="ru-RU" sz="1600" dirty="0" smtClean="0">
                <a:solidFill>
                  <a:srgbClr val="7030A0"/>
                </a:solidFill>
                <a:latin typeface="Book Antiqua" pitchFamily="18" charset="0"/>
                <a:cs typeface="Times New Roman" pitchFamily="18" charset="0"/>
              </a:rPr>
              <a:t>Поиграйте с нами </a:t>
            </a:r>
          </a:p>
          <a:p>
            <a:pPr algn="ctr"/>
            <a:r>
              <a:rPr lang="ru-RU" sz="1600" dirty="0" smtClean="0">
                <a:solidFill>
                  <a:srgbClr val="7030A0"/>
                </a:solidFill>
                <a:latin typeface="Book Antiqua" pitchFamily="18" charset="0"/>
                <a:cs typeface="Times New Roman" pitchFamily="18" charset="0"/>
              </a:rPr>
              <a:t>(</a:t>
            </a:r>
            <a:r>
              <a:rPr lang="ru-RU" sz="1600" dirty="0" smtClean="0">
                <a:solidFill>
                  <a:srgbClr val="7030A0"/>
                </a:solidFill>
                <a:latin typeface="Book Antiqua" pitchFamily="18" charset="0"/>
                <a:cs typeface="Times New Roman" pitchFamily="18" charset="0"/>
              </a:rPr>
              <a:t>игры с родителями и с детьми</a:t>
            </a:r>
            <a:r>
              <a:rPr lang="ru-RU" sz="1600" dirty="0" smtClean="0">
                <a:solidFill>
                  <a:srgbClr val="7030A0"/>
                </a:solidFill>
                <a:latin typeface="Book Antiqua" pitchFamily="18" charset="0"/>
              </a:rPr>
              <a:t>)</a:t>
            </a:r>
            <a:endParaRPr lang="ru-RU" sz="1600" dirty="0">
              <a:solidFill>
                <a:srgbClr val="7030A0"/>
              </a:solidFill>
              <a:latin typeface="Book Antiqua" pitchFamily="18" charset="0"/>
            </a:endParaRPr>
          </a:p>
        </p:txBody>
      </p:sp>
      <p:sp>
        <p:nvSpPr>
          <p:cNvPr id="14" name="TextBox 13"/>
          <p:cNvSpPr txBox="1"/>
          <p:nvPr/>
        </p:nvSpPr>
        <p:spPr>
          <a:xfrm>
            <a:off x="6444208" y="6165304"/>
            <a:ext cx="2088232" cy="307777"/>
          </a:xfrm>
          <a:prstGeom prst="rect">
            <a:avLst/>
          </a:prstGeom>
          <a:noFill/>
        </p:spPr>
        <p:txBody>
          <a:bodyPr wrap="square" rtlCol="0">
            <a:spAutoFit/>
          </a:bodyPr>
          <a:lstStyle/>
          <a:p>
            <a:pPr algn="ctr"/>
            <a:r>
              <a:rPr lang="ru-RU" sz="1400" dirty="0" smtClean="0">
                <a:latin typeface="Times New Roman" pitchFamily="18" charset="0"/>
                <a:cs typeface="Times New Roman" pitchFamily="18" charset="0"/>
              </a:rPr>
              <a:t>п</a:t>
            </a:r>
            <a:r>
              <a:rPr lang="ru-RU" sz="1400" dirty="0" smtClean="0">
                <a:latin typeface="Times New Roman" pitchFamily="18" charset="0"/>
                <a:cs typeface="Times New Roman" pitchFamily="18" charset="0"/>
              </a:rPr>
              <a:t>. Цементный, 2016 г. </a:t>
            </a:r>
            <a:endParaRPr lang="ru-RU" sz="1400" dirty="0">
              <a:latin typeface="Times New Roman" pitchFamily="18" charset="0"/>
              <a:cs typeface="Times New Roman" pitchFamily="18" charset="0"/>
            </a:endParaRPr>
          </a:p>
        </p:txBody>
      </p:sp>
      <p:sp>
        <p:nvSpPr>
          <p:cNvPr id="18" name="Овал 17"/>
          <p:cNvSpPr/>
          <p:nvPr/>
        </p:nvSpPr>
        <p:spPr>
          <a:xfrm>
            <a:off x="179512" y="332656"/>
            <a:ext cx="2808312" cy="2016224"/>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ru-RU"/>
          </a:p>
        </p:txBody>
      </p:sp>
      <p:sp>
        <p:nvSpPr>
          <p:cNvPr id="20" name="TextBox 19"/>
          <p:cNvSpPr txBox="1"/>
          <p:nvPr/>
        </p:nvSpPr>
        <p:spPr>
          <a:xfrm>
            <a:off x="971600" y="1196752"/>
            <a:ext cx="864096" cy="369332"/>
          </a:xfrm>
          <a:prstGeom prst="rect">
            <a:avLst/>
          </a:prstGeom>
          <a:noFill/>
        </p:spPr>
        <p:txBody>
          <a:bodyPr wrap="square" rtlCol="0">
            <a:spAutoFit/>
          </a:bodyPr>
          <a:lstStyle/>
          <a:p>
            <a:endParaRPr lang="ru-RU" dirty="0"/>
          </a:p>
        </p:txBody>
      </p:sp>
      <p:sp>
        <p:nvSpPr>
          <p:cNvPr id="21" name="TextBox 20"/>
          <p:cNvSpPr txBox="1"/>
          <p:nvPr/>
        </p:nvSpPr>
        <p:spPr>
          <a:xfrm>
            <a:off x="467544" y="548680"/>
            <a:ext cx="2160240" cy="1600438"/>
          </a:xfrm>
          <a:prstGeom prst="rect">
            <a:avLst/>
          </a:prstGeom>
          <a:noFill/>
        </p:spPr>
        <p:txBody>
          <a:bodyPr wrap="square" rtlCol="0">
            <a:spAutoFit/>
          </a:bodyPr>
          <a:lstStyle/>
          <a:p>
            <a:pPr algn="ctr"/>
            <a:r>
              <a:rPr lang="ru-RU" sz="1400" dirty="0" smtClean="0">
                <a:latin typeface="Candara" pitchFamily="34" charset="0"/>
                <a:cs typeface="Calibri" pitchFamily="34" charset="0"/>
              </a:rPr>
              <a:t>Игры детей — вовсе не игры, и пра­вильнее смотреть на них как на самое значительное и глубокомысленное занятие этого </a:t>
            </a:r>
            <a:r>
              <a:rPr lang="ru-RU" sz="1400" dirty="0" smtClean="0">
                <a:latin typeface="Candara" pitchFamily="34" charset="0"/>
                <a:cs typeface="Calibri" pitchFamily="34" charset="0"/>
              </a:rPr>
              <a:t>возраста.</a:t>
            </a:r>
          </a:p>
          <a:p>
            <a:pPr algn="r"/>
            <a:r>
              <a:rPr lang="ru-RU" sz="1400" dirty="0" smtClean="0"/>
              <a:t>М. Монтень</a:t>
            </a:r>
            <a:endParaRPr lang="ru-RU" sz="1400" dirty="0"/>
          </a:p>
        </p:txBody>
      </p:sp>
      <p:sp>
        <p:nvSpPr>
          <p:cNvPr id="22" name="TextBox 21"/>
          <p:cNvSpPr txBox="1"/>
          <p:nvPr/>
        </p:nvSpPr>
        <p:spPr>
          <a:xfrm>
            <a:off x="539552" y="3068960"/>
            <a:ext cx="144016" cy="369332"/>
          </a:xfrm>
          <a:prstGeom prst="rect">
            <a:avLst/>
          </a:prstGeom>
          <a:noFill/>
        </p:spPr>
        <p:txBody>
          <a:bodyPr wrap="square" rtlCol="0">
            <a:spAutoFit/>
          </a:bodyPr>
          <a:lstStyle/>
          <a:p>
            <a:endParaRPr lang="ru-RU" dirty="0"/>
          </a:p>
        </p:txBody>
      </p:sp>
      <p:sp>
        <p:nvSpPr>
          <p:cNvPr id="2053" name="Rectangle 5"/>
          <p:cNvSpPr>
            <a:spLocks noChangeArrowheads="1"/>
          </p:cNvSpPr>
          <p:nvPr/>
        </p:nvSpPr>
        <p:spPr bwMode="auto">
          <a:xfrm>
            <a:off x="395536" y="2289134"/>
            <a:ext cx="2448273" cy="45704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imes New Roman" pitchFamily="18" charset="0"/>
                <a:ea typeface="Courier New" pitchFamily="49" charset="0"/>
                <a:cs typeface="Times New Roman" pitchFamily="18" charset="0"/>
              </a:rPr>
              <a:t>Возьмите за правило заниматься со своим ребенком ежедневно по 10 минут специальной деятельностью:</a:t>
            </a:r>
            <a:r>
              <a:rPr kumimoji="0" lang="ru-RU" sz="1600" b="0" i="0" u="none" strike="noStrike" cap="none" normalizeH="0" dirty="0" smtClean="0">
                <a:ln>
                  <a:noFill/>
                </a:ln>
                <a:solidFill>
                  <a:srgbClr val="000000"/>
                </a:solidFill>
                <a:effectLst/>
                <a:latin typeface="Times New Roman" pitchFamily="18" charset="0"/>
                <a:ea typeface="Courier New" pitchFamily="49" charset="0"/>
                <a:cs typeface="Times New Roman" pitchFamily="18" charset="0"/>
              </a:rPr>
              <a:t>  </a:t>
            </a:r>
          </a:p>
          <a:p>
            <a:r>
              <a:rPr lang="ru-RU" sz="2000" baseline="-25000" dirty="0" smtClean="0"/>
              <a:t>играть </a:t>
            </a:r>
            <a:r>
              <a:rPr lang="ru-RU" sz="2000" baseline="-25000" dirty="0" smtClean="0"/>
              <a:t>в игру;</a:t>
            </a:r>
            <a:endParaRPr lang="ru-RU" sz="2000" dirty="0" smtClean="0"/>
          </a:p>
          <a:p>
            <a:pPr>
              <a:buFont typeface="Wingdings" pitchFamily="2" charset="2"/>
              <a:buChar char="Ø"/>
            </a:pPr>
            <a:r>
              <a:rPr lang="ru-RU" baseline="-25000" dirty="0" smtClean="0">
                <a:latin typeface="Bookman Old Style" pitchFamily="18" charset="0"/>
              </a:rPr>
              <a:t>раскрашивать или</a:t>
            </a:r>
            <a:r>
              <a:rPr lang="ru-RU" dirty="0" smtClean="0">
                <a:latin typeface="Bookman Old Style" pitchFamily="18" charset="0"/>
              </a:rPr>
              <a:t> </a:t>
            </a:r>
            <a:r>
              <a:rPr lang="ru-RU" baseline="-25000" dirty="0" smtClean="0">
                <a:latin typeface="Bookman Old Style" pitchFamily="18" charset="0"/>
              </a:rPr>
              <a:t>рисовать вместе;</a:t>
            </a:r>
          </a:p>
          <a:p>
            <a:pPr>
              <a:buFont typeface="Wingdings" pitchFamily="2" charset="2"/>
              <a:buChar char="Ø"/>
            </a:pPr>
            <a:endParaRPr lang="ru-RU" baseline="-25000" dirty="0" smtClean="0">
              <a:latin typeface="Bookman Old Style" pitchFamily="18" charset="0"/>
            </a:endParaRPr>
          </a:p>
          <a:p>
            <a:pPr>
              <a:buFont typeface="Wingdings" pitchFamily="2" charset="2"/>
              <a:buChar char="Ø"/>
            </a:pPr>
            <a:r>
              <a:rPr lang="ru-RU" baseline="-25000" dirty="0" smtClean="0">
                <a:latin typeface="Bookman Old Style" pitchFamily="18" charset="0"/>
              </a:rPr>
              <a:t> </a:t>
            </a:r>
            <a:r>
              <a:rPr lang="ru-RU" baseline="-25000" dirty="0" smtClean="0">
                <a:latin typeface="Bookman Old Style" pitchFamily="18" charset="0"/>
              </a:rPr>
              <a:t>играть в игры без правил (конструктор, кубики, переодевание, посуда</a:t>
            </a:r>
            <a:r>
              <a:rPr lang="ru-RU" baseline="-25000" dirty="0" smtClean="0">
                <a:latin typeface="Bookman Old Style" pitchFamily="18" charset="0"/>
              </a:rPr>
              <a:t>);</a:t>
            </a:r>
          </a:p>
          <a:p>
            <a:pPr>
              <a:buFont typeface="Wingdings" pitchFamily="2" charset="2"/>
              <a:buChar char="Ø"/>
            </a:pPr>
            <a:endParaRPr lang="ru-RU" baseline="-25000" dirty="0" smtClean="0">
              <a:latin typeface="Bookman Old Style" pitchFamily="18" charset="0"/>
            </a:endParaRPr>
          </a:p>
          <a:p>
            <a:pPr>
              <a:buFont typeface="Wingdings" pitchFamily="2" charset="2"/>
              <a:buChar char="Ø"/>
            </a:pPr>
            <a:r>
              <a:rPr lang="ru-RU" baseline="-25000" dirty="0" smtClean="0">
                <a:latin typeface="Bookman Old Style" pitchFamily="18" charset="0"/>
              </a:rPr>
              <a:t>отвечать </a:t>
            </a:r>
            <a:r>
              <a:rPr lang="ru-RU" baseline="-25000" dirty="0" smtClean="0">
                <a:latin typeface="Bookman Old Style" pitchFamily="18" charset="0"/>
              </a:rPr>
              <a:t>на вопросы</a:t>
            </a:r>
            <a:r>
              <a:rPr lang="ru-RU" baseline="-25000" dirty="0" smtClean="0">
                <a:latin typeface="Bookman Old Style" pitchFamily="18" charset="0"/>
              </a:rPr>
              <a:t>;</a:t>
            </a:r>
          </a:p>
          <a:p>
            <a:pPr>
              <a:buFont typeface="Wingdings" pitchFamily="2" charset="2"/>
              <a:buChar char="Ø"/>
            </a:pPr>
            <a:endParaRPr lang="ru-RU" baseline="-25000" dirty="0" smtClean="0">
              <a:latin typeface="Bookman Old Style" pitchFamily="18" charset="0"/>
            </a:endParaRPr>
          </a:p>
          <a:p>
            <a:pPr>
              <a:buFont typeface="Wingdings" pitchFamily="2" charset="2"/>
              <a:buChar char="Ø"/>
            </a:pPr>
            <a:r>
              <a:rPr lang="ru-RU" baseline="-25000" dirty="0" smtClean="0">
                <a:latin typeface="Bookman Old Style" pitchFamily="18" charset="0"/>
              </a:rPr>
              <a:t> </a:t>
            </a:r>
            <a:r>
              <a:rPr lang="ru-RU" baseline="-25000" dirty="0" smtClean="0">
                <a:latin typeface="Bookman Old Style" pitchFamily="18" charset="0"/>
              </a:rPr>
              <a:t>играть с пластилином.</a:t>
            </a:r>
            <a:endParaRPr lang="ru-RU" dirty="0" smtClean="0">
              <a:latin typeface="Bookman Old Style"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dirty="0" smtClean="0">
              <a:ln>
                <a:noFill/>
              </a:ln>
              <a:solidFill>
                <a:srgbClr val="000000"/>
              </a:solidFill>
              <a:effectLst/>
              <a:latin typeface="Times New Roman" pitchFamily="18" charset="0"/>
              <a:ea typeface="Courier New" pitchFamily="49"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9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TextBox 26"/>
          <p:cNvSpPr txBox="1"/>
          <p:nvPr/>
        </p:nvSpPr>
        <p:spPr>
          <a:xfrm>
            <a:off x="3203848" y="4941169"/>
            <a:ext cx="2664296" cy="1800493"/>
          </a:xfrm>
          <a:prstGeom prst="rect">
            <a:avLst/>
          </a:prstGeom>
          <a:noFill/>
        </p:spPr>
        <p:txBody>
          <a:bodyPr wrap="square" rtlCol="0">
            <a:spAutoFit/>
          </a:bodyPr>
          <a:lstStyle/>
          <a:p>
            <a:endParaRPr lang="en-US" sz="1100" i="1" dirty="0" smtClean="0"/>
          </a:p>
          <a:p>
            <a:endParaRPr lang="ru-RU" sz="1100" i="1" dirty="0" smtClean="0"/>
          </a:p>
          <a:p>
            <a:endParaRPr lang="ru-RU" sz="1100" i="1" dirty="0" smtClean="0"/>
          </a:p>
          <a:p>
            <a:r>
              <a:rPr lang="ru-RU" sz="1200" i="1" dirty="0" smtClean="0"/>
              <a:t>Составитель</a:t>
            </a:r>
            <a:r>
              <a:rPr lang="ru-RU" sz="1200" i="1" dirty="0" smtClean="0"/>
              <a:t>: в</a:t>
            </a:r>
            <a:r>
              <a:rPr lang="ru-RU" sz="1200" i="1" dirty="0" smtClean="0"/>
              <a:t>оспитатели группы:</a:t>
            </a:r>
          </a:p>
          <a:p>
            <a:r>
              <a:rPr lang="ru-RU" sz="1200" i="1" dirty="0" smtClean="0"/>
              <a:t>	</a:t>
            </a:r>
            <a:r>
              <a:rPr lang="ru-RU" sz="1200" i="1" dirty="0" err="1" smtClean="0"/>
              <a:t>Растрепенина</a:t>
            </a:r>
            <a:r>
              <a:rPr lang="ru-RU" sz="1200" i="1" dirty="0" smtClean="0"/>
              <a:t> Е.И.</a:t>
            </a:r>
          </a:p>
          <a:p>
            <a:r>
              <a:rPr lang="ru-RU" sz="1200" i="1" dirty="0" smtClean="0"/>
              <a:t>	</a:t>
            </a:r>
            <a:r>
              <a:rPr lang="ru-RU" sz="1200" i="1" dirty="0" err="1" smtClean="0"/>
              <a:t>Набиуллина</a:t>
            </a:r>
            <a:r>
              <a:rPr lang="ru-RU" sz="1200" i="1" dirty="0" smtClean="0"/>
              <a:t> А.В.</a:t>
            </a:r>
          </a:p>
          <a:p>
            <a:endParaRPr lang="ru-RU" sz="1200" dirty="0" smtClean="0"/>
          </a:p>
          <a:p>
            <a:endParaRPr lang="ru-RU" sz="1200" dirty="0" smtClean="0"/>
          </a:p>
          <a:p>
            <a:endParaRPr lang="ru-RU" dirty="0"/>
          </a:p>
        </p:txBody>
      </p:sp>
      <p:pic>
        <p:nvPicPr>
          <p:cNvPr id="28" name="Рисунок 27" descr="original"/>
          <p:cNvPicPr/>
          <p:nvPr/>
        </p:nvPicPr>
        <p:blipFill>
          <a:blip r:embed="rId3" cstate="email">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a:ext>
            </a:extLst>
          </a:blip>
          <a:srcRect/>
          <a:stretch>
            <a:fillRect/>
          </a:stretch>
        </p:blipFill>
        <p:spPr bwMode="auto">
          <a:xfrm>
            <a:off x="3491880" y="3789041"/>
            <a:ext cx="2088232" cy="158417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xmlns="" val="80255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38242" y="133795"/>
            <a:ext cx="2880320" cy="6503742"/>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ts val="1575"/>
              </a:lnSpc>
              <a:spcBef>
                <a:spcPts val="1125"/>
              </a:spcBef>
              <a:spcAft>
                <a:spcPts val="1125"/>
              </a:spcAft>
            </a:pPr>
            <a:endParaRPr lang="ru-RU" sz="1100" kern="1400" dirty="0">
              <a:solidFill>
                <a:srgbClr val="000000"/>
              </a:solidFill>
              <a:latin typeface="Georgia" panose="02040502050405020303" pitchFamily="18" charset="0"/>
            </a:endParaRPr>
          </a:p>
        </p:txBody>
      </p:sp>
      <p:sp>
        <p:nvSpPr>
          <p:cNvPr id="3" name="Скругленный прямоугольник 2"/>
          <p:cNvSpPr/>
          <p:nvPr/>
        </p:nvSpPr>
        <p:spPr>
          <a:xfrm>
            <a:off x="3131840" y="188640"/>
            <a:ext cx="2880320" cy="6503742"/>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a:p>
            <a:pPr algn="ctr">
              <a:lnSpc>
                <a:spcPts val="1575"/>
              </a:lnSpc>
            </a:pPr>
            <a:endParaRPr lang="ru-RU" sz="1200" b="1" kern="1400" dirty="0">
              <a:solidFill>
                <a:srgbClr val="FF0000"/>
              </a:solidFill>
              <a:latin typeface="Times New Roman"/>
            </a:endParaRPr>
          </a:p>
          <a:p>
            <a:pPr algn="ctr">
              <a:lnSpc>
                <a:spcPts val="1575"/>
              </a:lnSpc>
            </a:pPr>
            <a:endParaRPr lang="ru-RU" sz="1200" b="1" kern="1400" dirty="0" smtClean="0">
              <a:solidFill>
                <a:srgbClr val="FF0000"/>
              </a:solidFill>
              <a:latin typeface="Times New Roman"/>
            </a:endParaRPr>
          </a:p>
        </p:txBody>
      </p:sp>
      <p:sp>
        <p:nvSpPr>
          <p:cNvPr id="4" name="Скругленный прямоугольник 3"/>
          <p:cNvSpPr/>
          <p:nvPr/>
        </p:nvSpPr>
        <p:spPr>
          <a:xfrm>
            <a:off x="6263680" y="116632"/>
            <a:ext cx="2700808" cy="6503742"/>
          </a:xfrm>
          <a:prstGeom prst="roundRect">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9000"/>
              </a:lnSpc>
            </a:pPr>
            <a:endParaRPr lang="ru-RU" sz="1200" kern="1400" dirty="0">
              <a:solidFill>
                <a:srgbClr val="000000"/>
              </a:solidFill>
            </a:endParaRPr>
          </a:p>
        </p:txBody>
      </p:sp>
      <p:sp>
        <p:nvSpPr>
          <p:cNvPr id="10" name="TextBox 9"/>
          <p:cNvSpPr txBox="1"/>
          <p:nvPr/>
        </p:nvSpPr>
        <p:spPr>
          <a:xfrm>
            <a:off x="251520" y="116632"/>
            <a:ext cx="2520280" cy="605294"/>
          </a:xfrm>
          <a:prstGeom prst="rect">
            <a:avLst/>
          </a:prstGeom>
          <a:noFill/>
        </p:spPr>
        <p:txBody>
          <a:bodyPr wrap="square" rtlCol="0">
            <a:spAutoFit/>
          </a:bodyPr>
          <a:lstStyle/>
          <a:p>
            <a:pPr algn="ctr"/>
            <a:r>
              <a:rPr lang="ru-RU" sz="2000" b="1" baseline="-25000" dirty="0" smtClean="0">
                <a:solidFill>
                  <a:srgbClr val="00B050"/>
                </a:solidFill>
                <a:latin typeface="Batang" pitchFamily="18" charset="-127"/>
                <a:ea typeface="Batang" pitchFamily="18" charset="-127"/>
              </a:rPr>
              <a:t>Как важны игры взрослого с ребенком</a:t>
            </a:r>
            <a:endParaRPr lang="ru-RU" sz="2000" b="1" dirty="0" smtClean="0">
              <a:solidFill>
                <a:srgbClr val="00B050"/>
              </a:solidFill>
              <a:latin typeface="Batang" pitchFamily="18" charset="-127"/>
              <a:ea typeface="Batang" pitchFamily="18" charset="-127"/>
            </a:endParaRPr>
          </a:p>
        </p:txBody>
      </p:sp>
      <p:sp>
        <p:nvSpPr>
          <p:cNvPr id="11" name="TextBox 10"/>
          <p:cNvSpPr txBox="1"/>
          <p:nvPr/>
        </p:nvSpPr>
        <p:spPr>
          <a:xfrm>
            <a:off x="251520" y="764705"/>
            <a:ext cx="2664296" cy="4824535"/>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pPr algn="just"/>
            <a:r>
              <a:rPr lang="ru-RU" sz="1400" baseline="-25000" dirty="0" smtClean="0">
                <a:latin typeface="Times New Roman" pitchFamily="18" charset="0"/>
                <a:cs typeface="Times New Roman" pitchFamily="18" charset="0"/>
              </a:rPr>
              <a:t>Некоторые взрослые полагают, что у детей </a:t>
            </a:r>
            <a:r>
              <a:rPr lang="ru-RU" sz="1500" baseline="-25000" dirty="0" smtClean="0">
                <a:latin typeface="Times New Roman" pitchFamily="18" charset="0"/>
                <a:cs typeface="Times New Roman" pitchFamily="18" charset="0"/>
              </a:rPr>
              <a:t>есть врожденное предрасположение к игре, и что дети автоматически научатся играть, стоит им дать подходящие игрушки. Они думают, что игра «инстинктивна», т.е. это единственное, что ребенок может делать сам. Некоторые взрослые полагают также, что им ни к. чему участвовать в играх, потому что потребность ребенка в игре удовлетворяется их играми со сверстниками. Однако исследования показывают, что хотя дети и занимаются спонтанной игрой, неверно думать, что дети играют по инстинкту. На самом деле, детей надо учить играть, и без вмешательства взрослых творческие игры постепенно исчезнут! Было также доказано, что дети извлекают нечто уникальное во время игр со взрослыми. Во время игры взрослые учат детей находить выход из конфликтов, улучшить навыки решения проблем, усилить развитие словаря и ценностей, выказывать одобрение творчеству и фантазии, и выстроить самоуважение. Исследования показали, что дети становятся более творческими и имеют меньше поведенческих проблем, если родители и другие взрослые играют вместе с ним в раннем возрасте в игры, где надо предоставлять себе мир.</a:t>
            </a:r>
            <a:endParaRPr lang="ru-RU" sz="1500" dirty="0" smtClean="0">
              <a:latin typeface="Times New Roman" pitchFamily="18" charset="0"/>
              <a:cs typeface="Times New Roman" pitchFamily="18" charset="0"/>
            </a:endParaRPr>
          </a:p>
          <a:p>
            <a:endParaRPr lang="ru-RU" sz="1500" dirty="0"/>
          </a:p>
        </p:txBody>
      </p:sp>
      <p:sp>
        <p:nvSpPr>
          <p:cNvPr id="16" name="TextBox 15"/>
          <p:cNvSpPr txBox="1"/>
          <p:nvPr/>
        </p:nvSpPr>
        <p:spPr>
          <a:xfrm>
            <a:off x="3275856" y="0"/>
            <a:ext cx="2592288" cy="4832092"/>
          </a:xfrm>
          <a:prstGeom prst="rect">
            <a:avLst/>
          </a:prstGeom>
          <a:noFill/>
        </p:spPr>
        <p:txBody>
          <a:bodyPr wrap="square" rtlCol="0">
            <a:spAutoFit/>
          </a:bodyPr>
          <a:lstStyle/>
          <a:p>
            <a:pPr algn="ctr"/>
            <a:r>
              <a:rPr lang="ru-RU" sz="2800" b="1" baseline="-25000" dirty="0" smtClean="0">
                <a:solidFill>
                  <a:srgbClr val="0070C0"/>
                </a:solidFill>
                <a:latin typeface="Batang" pitchFamily="18" charset="-127"/>
                <a:ea typeface="Batang" pitchFamily="18" charset="-127"/>
              </a:rPr>
              <a:t>Проблемы</a:t>
            </a:r>
            <a:endParaRPr lang="ru-RU" sz="2800" b="1" dirty="0" smtClean="0">
              <a:solidFill>
                <a:srgbClr val="0070C0"/>
              </a:solidFill>
              <a:latin typeface="Batang" pitchFamily="18" charset="-127"/>
              <a:ea typeface="Batang" pitchFamily="18" charset="-127"/>
            </a:endParaRPr>
          </a:p>
          <a:p>
            <a:pPr algn="just"/>
            <a:r>
              <a:rPr lang="ru-RU" baseline="-25000" dirty="0" smtClean="0">
                <a:latin typeface="Times New Roman" pitchFamily="18" charset="0"/>
                <a:cs typeface="Times New Roman" pitchFamily="18" charset="0"/>
              </a:rPr>
              <a:t>Многие взрослые испытывают дискомфорт, играя с детьми. Они смущаются, участвуя в играх, где требуется воображение, где. ползая по полу, надо изображать звуки поезда, или разыгрывать сказки. Часто взрослым кажется, что они должны наставлять ребенка и преподносить ему стройные уроки познания, как надо что-то делать, или как надо «правильно» строить замки.</a:t>
            </a:r>
            <a:endParaRPr lang="ru-RU" dirty="0" smtClean="0">
              <a:latin typeface="Times New Roman" pitchFamily="18" charset="0"/>
              <a:cs typeface="Times New Roman" pitchFamily="18" charset="0"/>
            </a:endParaRPr>
          </a:p>
          <a:p>
            <a:pPr algn="just"/>
            <a:r>
              <a:rPr lang="ru-RU" baseline="-25000" dirty="0" smtClean="0">
                <a:latin typeface="Times New Roman" pitchFamily="18" charset="0"/>
                <a:cs typeface="Times New Roman" pitchFamily="18" charset="0"/>
              </a:rPr>
              <a:t>Многие взрослые начинают выступать соперниками в игре с ребенком. Представление о том, что игра - пустое и зряшное занятие, приводит к тому, что у взрослых возникают проблемы с играми.</a:t>
            </a:r>
            <a:endParaRPr lang="ru-RU" dirty="0" smtClean="0">
              <a:latin typeface="Times New Roman" pitchFamily="18" charset="0"/>
              <a:cs typeface="Times New Roman" pitchFamily="18" charset="0"/>
            </a:endParaRPr>
          </a:p>
          <a:p>
            <a:pPr algn="just"/>
            <a:r>
              <a:rPr lang="ru-RU" baseline="-25000" dirty="0" smtClean="0">
                <a:latin typeface="Times New Roman" pitchFamily="18" charset="0"/>
                <a:cs typeface="Times New Roman" pitchFamily="18" charset="0"/>
              </a:rPr>
              <a:t>Но самое главное заключается в том, что взрослые не знают, как играть с ребенком.</a:t>
            </a:r>
            <a:endParaRPr lang="ru-RU" dirty="0" smtClean="0">
              <a:latin typeface="Times New Roman" pitchFamily="18" charset="0"/>
              <a:cs typeface="Times New Roman" pitchFamily="18" charset="0"/>
            </a:endParaRPr>
          </a:p>
          <a:p>
            <a:endParaRPr lang="ru-RU" sz="1000" dirty="0"/>
          </a:p>
        </p:txBody>
      </p:sp>
      <p:pic>
        <p:nvPicPr>
          <p:cNvPr id="1027" name="Picture 3" descr="D:\ФОТО\Алена\Г.№5 2младшая гр\P1040111.JPG"/>
          <p:cNvPicPr>
            <a:picLocks noChangeAspect="1" noChangeArrowheads="1"/>
          </p:cNvPicPr>
          <p:nvPr/>
        </p:nvPicPr>
        <p:blipFill>
          <a:blip r:embed="rId2" cstate="print"/>
          <a:srcRect/>
          <a:stretch>
            <a:fillRect/>
          </a:stretch>
        </p:blipFill>
        <p:spPr bwMode="auto">
          <a:xfrm>
            <a:off x="3491880" y="4941168"/>
            <a:ext cx="2195736" cy="1646802"/>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28" name="Picture 4" descr="D:\ФОТО\Алена\Г.№5 2младшая гр\P1040118.JPG"/>
          <p:cNvPicPr>
            <a:picLocks noChangeAspect="1" noChangeArrowheads="1"/>
          </p:cNvPicPr>
          <p:nvPr/>
        </p:nvPicPr>
        <p:blipFill>
          <a:blip r:embed="rId3" cstate="print"/>
          <a:srcRect/>
          <a:stretch>
            <a:fillRect/>
          </a:stretch>
        </p:blipFill>
        <p:spPr bwMode="auto">
          <a:xfrm>
            <a:off x="467544" y="5373216"/>
            <a:ext cx="2232248" cy="1124744"/>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20" name="TextBox 19"/>
          <p:cNvSpPr txBox="1"/>
          <p:nvPr/>
        </p:nvSpPr>
        <p:spPr>
          <a:xfrm>
            <a:off x="6372200" y="116632"/>
            <a:ext cx="2448272" cy="4826962"/>
          </a:xfrm>
          <a:prstGeom prst="rect">
            <a:avLst/>
          </a:prstGeom>
          <a:noFill/>
        </p:spPr>
        <p:txBody>
          <a:bodyPr wrap="square" rtlCol="0">
            <a:spAutoFit/>
          </a:bodyPr>
          <a:lstStyle/>
          <a:p>
            <a:pPr algn="ctr"/>
            <a:r>
              <a:rPr lang="ru-RU" sz="1400" b="1" baseline="-25000" dirty="0" smtClean="0">
                <a:solidFill>
                  <a:schemeClr val="accent2">
                    <a:lumMod val="75000"/>
                  </a:schemeClr>
                </a:solidFill>
                <a:latin typeface="Batang" pitchFamily="18" charset="-127"/>
                <a:ea typeface="Batang" pitchFamily="18" charset="-127"/>
                <a:cs typeface="Times New Roman" pitchFamily="18" charset="0"/>
              </a:rPr>
              <a:t>Как играть с </a:t>
            </a:r>
            <a:r>
              <a:rPr lang="ru-RU" sz="1400" b="1" baseline="-25000" dirty="0" smtClean="0">
                <a:solidFill>
                  <a:schemeClr val="accent2">
                    <a:lumMod val="75000"/>
                  </a:schemeClr>
                </a:solidFill>
                <a:latin typeface="Batang" pitchFamily="18" charset="-127"/>
                <a:ea typeface="Batang" pitchFamily="18" charset="-127"/>
                <a:cs typeface="Times New Roman" pitchFamily="18" charset="0"/>
              </a:rPr>
              <a:t>ребенком</a:t>
            </a:r>
          </a:p>
          <a:p>
            <a:pPr algn="ctr"/>
            <a:endParaRPr lang="ru-RU" sz="800" b="1" dirty="0" smtClean="0">
              <a:solidFill>
                <a:schemeClr val="accent2">
                  <a:lumMod val="75000"/>
                </a:schemeClr>
              </a:solidFill>
              <a:latin typeface="Batang" pitchFamily="18" charset="-127"/>
              <a:ea typeface="Batang" pitchFamily="18" charset="-127"/>
              <a:cs typeface="Times New Roman" pitchFamily="18" charset="0"/>
            </a:endParaRPr>
          </a:p>
          <a:p>
            <a:pPr algn="just">
              <a:buFont typeface="Wingdings" pitchFamily="2" charset="2"/>
              <a:buChar char="ü"/>
            </a:pPr>
            <a:r>
              <a:rPr lang="ru-RU" sz="1300" baseline="-25000" dirty="0" smtClean="0">
                <a:latin typeface="Times New Roman" pitchFamily="18" charset="0"/>
                <a:cs typeface="Times New Roman" pitchFamily="18" charset="0"/>
              </a:rPr>
              <a:t>Лидер </a:t>
            </a:r>
            <a:r>
              <a:rPr lang="ru-RU" sz="1300" baseline="-25000" dirty="0" smtClean="0">
                <a:latin typeface="Times New Roman" pitchFamily="18" charset="0"/>
                <a:cs typeface="Times New Roman" pitchFamily="18" charset="0"/>
              </a:rPr>
              <a:t>в игре - ребенок</a:t>
            </a:r>
            <a:r>
              <a:rPr lang="ru-RU" sz="1300" baseline="-25000" dirty="0" smtClean="0">
                <a:latin typeface="Times New Roman" pitchFamily="18" charset="0"/>
                <a:cs typeface="Times New Roman" pitchFamily="18" charset="0"/>
              </a:rPr>
              <a:t>.</a:t>
            </a:r>
            <a:endParaRPr lang="ru-RU" sz="1300" baseline="-25000" dirty="0" smtClean="0">
              <a:latin typeface="Times New Roman" pitchFamily="18" charset="0"/>
              <a:cs typeface="Times New Roman" pitchFamily="18" charset="0"/>
            </a:endParaRPr>
          </a:p>
          <a:p>
            <a:pPr algn="just">
              <a:buFont typeface="Wingdings" pitchFamily="2" charset="2"/>
              <a:buChar char="ü"/>
            </a:pPr>
            <a:r>
              <a:rPr lang="ru-RU" sz="1300" baseline="-25000" dirty="0" smtClean="0">
                <a:latin typeface="Times New Roman" pitchFamily="18" charset="0"/>
                <a:cs typeface="Times New Roman" pitchFamily="18" charset="0"/>
              </a:rPr>
              <a:t>Ориентируйтесь на уровень ребенка</a:t>
            </a:r>
            <a:r>
              <a:rPr lang="ru-RU" sz="1300" baseline="-25000" dirty="0" smtClean="0">
                <a:latin typeface="Times New Roman" pitchFamily="18" charset="0"/>
                <a:cs typeface="Times New Roman" pitchFamily="18" charset="0"/>
              </a:rPr>
              <a:t>.</a:t>
            </a:r>
          </a:p>
          <a:p>
            <a:pPr algn="just">
              <a:buFont typeface="Wingdings" pitchFamily="2" charset="2"/>
              <a:buChar char="ü"/>
            </a:pPr>
            <a:r>
              <a:rPr lang="ru-RU" sz="1300" baseline="-25000" dirty="0" smtClean="0">
                <a:latin typeface="Times New Roman" pitchFamily="18" charset="0"/>
                <a:cs typeface="Times New Roman" pitchFamily="18" charset="0"/>
              </a:rPr>
              <a:t>Не </a:t>
            </a:r>
            <a:r>
              <a:rPr lang="ru-RU" sz="1300" baseline="-25000" dirty="0" smtClean="0">
                <a:latin typeface="Times New Roman" pitchFamily="18" charset="0"/>
                <a:cs typeface="Times New Roman" pitchFamily="18" charset="0"/>
              </a:rPr>
              <a:t>ожидайте слишком многого - дайте ребенку время.</a:t>
            </a:r>
          </a:p>
          <a:p>
            <a:pPr algn="just">
              <a:buFont typeface="Wingdings" pitchFamily="2" charset="2"/>
              <a:buChar char="ü"/>
            </a:pPr>
            <a:r>
              <a:rPr lang="ru-RU" sz="1300" baseline="-25000" dirty="0" smtClean="0">
                <a:latin typeface="Times New Roman" pitchFamily="18" charset="0"/>
                <a:cs typeface="Times New Roman" pitchFamily="18" charset="0"/>
              </a:rPr>
              <a:t>Не играйте в соревновательные игры, особенно с младшими детьми.</a:t>
            </a:r>
          </a:p>
          <a:p>
            <a:pPr algn="just">
              <a:buFont typeface="Wingdings" pitchFamily="2" charset="2"/>
              <a:buChar char="ü"/>
            </a:pPr>
            <a:r>
              <a:rPr lang="ru-RU" sz="1300" baseline="-25000" dirty="0" smtClean="0">
                <a:latin typeface="Times New Roman" pitchFamily="18" charset="0"/>
                <a:cs typeface="Times New Roman" pitchFamily="18" charset="0"/>
              </a:rPr>
              <a:t>Лучше </a:t>
            </a:r>
            <a:r>
              <a:rPr lang="ru-RU" sz="1300" baseline="-25000" dirty="0" smtClean="0">
                <a:latin typeface="Times New Roman" pitchFamily="18" charset="0"/>
                <a:cs typeface="Times New Roman" pitchFamily="18" charset="0"/>
              </a:rPr>
              <a:t>играть в игры без правил, на</a:t>
            </a:r>
          </a:p>
          <a:p>
            <a:pPr algn="just"/>
            <a:r>
              <a:rPr lang="ru-RU" sz="1300" baseline="-25000" dirty="0" smtClean="0">
                <a:latin typeface="Times New Roman" pitchFamily="18" charset="0"/>
                <a:cs typeface="Times New Roman" pitchFamily="18" charset="0"/>
              </a:rPr>
              <a:t>пример в кубики, с машинками, куклами и т.д.</a:t>
            </a:r>
            <a:endParaRPr lang="ru-RU" sz="1300" dirty="0" smtClean="0">
              <a:latin typeface="Times New Roman" pitchFamily="18" charset="0"/>
              <a:cs typeface="Times New Roman" pitchFamily="18" charset="0"/>
            </a:endParaRPr>
          </a:p>
          <a:p>
            <a:pPr algn="just">
              <a:buFont typeface="Wingdings" pitchFamily="2" charset="2"/>
              <a:buChar char="ü"/>
            </a:pPr>
            <a:r>
              <a:rPr lang="ru-RU" sz="1300" baseline="-25000" dirty="0" smtClean="0">
                <a:latin typeface="Times New Roman" pitchFamily="18" charset="0"/>
                <a:cs typeface="Times New Roman" pitchFamily="18" charset="0"/>
              </a:rPr>
              <a:t>Хвалите и поощряйте идеи и творчество ребенка, не критикуйте.</a:t>
            </a:r>
          </a:p>
          <a:p>
            <a:pPr algn="just">
              <a:buFont typeface="Wingdings" pitchFamily="2" charset="2"/>
              <a:buChar char="ü"/>
            </a:pPr>
            <a:r>
              <a:rPr lang="ru-RU" sz="1300" baseline="-25000" dirty="0" smtClean="0">
                <a:latin typeface="Times New Roman" pitchFamily="18" charset="0"/>
                <a:cs typeface="Times New Roman" pitchFamily="18" charset="0"/>
              </a:rPr>
              <a:t>Участвуйте в ролевой игре с ребенком и в действиях «понарошку».</a:t>
            </a:r>
          </a:p>
          <a:p>
            <a:pPr algn="just">
              <a:buFont typeface="Wingdings" pitchFamily="2" charset="2"/>
              <a:buChar char="ü"/>
            </a:pPr>
            <a:r>
              <a:rPr lang="ru-RU" sz="1300" baseline="-25000" dirty="0" smtClean="0">
                <a:latin typeface="Times New Roman" pitchFamily="18" charset="0"/>
                <a:cs typeface="Times New Roman" pitchFamily="18" charset="0"/>
              </a:rPr>
              <a:t>Будьте внимательным и отзывчивым слушателем.</a:t>
            </a:r>
          </a:p>
          <a:p>
            <a:pPr algn="just">
              <a:buFont typeface="Wingdings" pitchFamily="2" charset="2"/>
              <a:buChar char="ü"/>
            </a:pPr>
            <a:r>
              <a:rPr lang="ru-RU" sz="1300" baseline="-25000" dirty="0" smtClean="0">
                <a:latin typeface="Times New Roman" pitchFamily="18" charset="0"/>
                <a:cs typeface="Times New Roman" pitchFamily="18" charset="0"/>
              </a:rPr>
              <a:t>Используйте не вопросы, а описательный комментарий.</a:t>
            </a:r>
          </a:p>
          <a:p>
            <a:pPr algn="just">
              <a:buFont typeface="Wingdings" pitchFamily="2" charset="2"/>
              <a:buChar char="ü"/>
            </a:pPr>
            <a:r>
              <a:rPr lang="ru-RU" sz="1300" baseline="-25000" dirty="0" smtClean="0">
                <a:latin typeface="Times New Roman" pitchFamily="18" charset="0"/>
                <a:cs typeface="Times New Roman" pitchFamily="18" charset="0"/>
              </a:rPr>
              <a:t>Сдерживайте свое желание помочь, побуждайте ребенка самого искать решение проблемы.</a:t>
            </a:r>
          </a:p>
          <a:p>
            <a:pPr algn="just">
              <a:buFont typeface="Wingdings" pitchFamily="2" charset="2"/>
              <a:buChar char="ü"/>
            </a:pPr>
            <a:r>
              <a:rPr lang="ru-RU" sz="1300" baseline="-25000" dirty="0" smtClean="0">
                <a:latin typeface="Times New Roman" pitchFamily="18" charset="0"/>
                <a:cs typeface="Times New Roman" pitchFamily="18" charset="0"/>
              </a:rPr>
              <a:t>Поощряйте спокойные игры своим вниманием.</a:t>
            </a:r>
          </a:p>
          <a:p>
            <a:pPr algn="just">
              <a:buFont typeface="Wingdings" pitchFamily="2" charset="2"/>
              <a:buChar char="ü"/>
            </a:pPr>
            <a:r>
              <a:rPr lang="ru-RU" sz="1300" baseline="-25000" dirty="0" smtClean="0">
                <a:latin typeface="Times New Roman" pitchFamily="18" charset="0"/>
                <a:cs typeface="Times New Roman" pitchFamily="18" charset="0"/>
              </a:rPr>
              <a:t>Смейтесь и развлекайтесь.</a:t>
            </a:r>
          </a:p>
          <a:p>
            <a:pPr algn="just">
              <a:buFont typeface="Wingdings" pitchFamily="2" charset="2"/>
              <a:buChar char="ü"/>
            </a:pPr>
            <a:r>
              <a:rPr lang="ru-RU" sz="1300" baseline="-25000" dirty="0" smtClean="0">
                <a:latin typeface="Times New Roman" pitchFamily="18" charset="0"/>
                <a:cs typeface="Times New Roman" pitchFamily="18" charset="0"/>
              </a:rPr>
              <a:t>Некоторые взрослые любят играть в одно и то же время дня. Полезно отключить телефон, чтобы дети знали, что время, проведенное вместе, важно для вас.</a:t>
            </a:r>
          </a:p>
          <a:p>
            <a:pPr algn="just">
              <a:buFont typeface="Wingdings" pitchFamily="2" charset="2"/>
              <a:buChar char="ü"/>
            </a:pPr>
            <a:r>
              <a:rPr lang="ru-RU" sz="1300" baseline="-25000" dirty="0" smtClean="0">
                <a:latin typeface="Times New Roman" pitchFamily="18" charset="0"/>
                <a:cs typeface="Times New Roman" pitchFamily="18" charset="0"/>
              </a:rPr>
              <a:t>Если в семье больше одного ребенка, старайтесь поиграть с каждым ребенком отдельно. На то, чтобы выработать эффективные навыки игры с разными детьми, потребуется время, поэтому делайте это, только попрактиковавшись в игре с каждым ребенком отдельно.</a:t>
            </a:r>
          </a:p>
        </p:txBody>
      </p:sp>
      <p:pic>
        <p:nvPicPr>
          <p:cNvPr id="1029" name="Picture 5" descr="D:\ФОТО\Алена\Г.№5 2младшая гр\P1040185.JPG"/>
          <p:cNvPicPr>
            <a:picLocks noChangeAspect="1" noChangeArrowheads="1"/>
          </p:cNvPicPr>
          <p:nvPr/>
        </p:nvPicPr>
        <p:blipFill>
          <a:blip r:embed="rId4" cstate="print"/>
          <a:srcRect/>
          <a:stretch>
            <a:fillRect/>
          </a:stretch>
        </p:blipFill>
        <p:spPr bwMode="auto">
          <a:xfrm>
            <a:off x="6660232" y="4869160"/>
            <a:ext cx="1800200" cy="158417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extLst>
      <p:ext uri="{BB962C8B-B14F-4D97-AF65-F5344CB8AC3E}">
        <p14:creationId xmlns:p14="http://schemas.microsoft.com/office/powerpoint/2010/main" xmlns="" val="272660308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TotalTime>
  <Words>654</Words>
  <Application>Microsoft Office PowerPoint</Application>
  <PresentationFormat>Экран (4:3)</PresentationFormat>
  <Paragraphs>85</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Слайд 1</vt:lpstr>
      <vt:lpstr>Слайд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Жилины</dc:creator>
  <cp:lastModifiedBy>Admin</cp:lastModifiedBy>
  <cp:revision>17</cp:revision>
  <dcterms:created xsi:type="dcterms:W3CDTF">2014-10-11T04:11:29Z</dcterms:created>
  <dcterms:modified xsi:type="dcterms:W3CDTF">2016-01-24T20:57:54Z</dcterms:modified>
</cp:coreProperties>
</file>